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 id="2147483661" r:id="rId3"/>
  </p:sldMasterIdLst>
  <p:notesMasterIdLst>
    <p:notesMasterId r:id="rId54"/>
  </p:notesMasterIdLst>
  <p:handoutMasterIdLst>
    <p:handoutMasterId r:id="rId55"/>
  </p:handoutMasterIdLst>
  <p:sldIdLst>
    <p:sldId id="256" r:id="rId4"/>
    <p:sldId id="495" r:id="rId5"/>
    <p:sldId id="496" r:id="rId6"/>
    <p:sldId id="498" r:id="rId7"/>
    <p:sldId id="284" r:id="rId8"/>
    <p:sldId id="501" r:id="rId9"/>
    <p:sldId id="355" r:id="rId10"/>
    <p:sldId id="509" r:id="rId11"/>
    <p:sldId id="505" r:id="rId12"/>
    <p:sldId id="474" r:id="rId13"/>
    <p:sldId id="519" r:id="rId14"/>
    <p:sldId id="502" r:id="rId15"/>
    <p:sldId id="503" r:id="rId16"/>
    <p:sldId id="369" r:id="rId17"/>
    <p:sldId id="322" r:id="rId18"/>
    <p:sldId id="295" r:id="rId19"/>
    <p:sldId id="325" r:id="rId20"/>
    <p:sldId id="326" r:id="rId21"/>
    <p:sldId id="327" r:id="rId22"/>
    <p:sldId id="329" r:id="rId23"/>
    <p:sldId id="286" r:id="rId24"/>
    <p:sldId id="332" r:id="rId25"/>
    <p:sldId id="333" r:id="rId26"/>
    <p:sldId id="336" r:id="rId27"/>
    <p:sldId id="364" r:id="rId28"/>
    <p:sldId id="368" r:id="rId29"/>
    <p:sldId id="342" r:id="rId30"/>
    <p:sldId id="375" r:id="rId31"/>
    <p:sldId id="377" r:id="rId32"/>
    <p:sldId id="379" r:id="rId33"/>
    <p:sldId id="507" r:id="rId34"/>
    <p:sldId id="382" r:id="rId35"/>
    <p:sldId id="384" r:id="rId36"/>
    <p:sldId id="506" r:id="rId37"/>
    <p:sldId id="386" r:id="rId38"/>
    <p:sldId id="287" r:id="rId39"/>
    <p:sldId id="289" r:id="rId40"/>
    <p:sldId id="334" r:id="rId41"/>
    <p:sldId id="508" r:id="rId42"/>
    <p:sldId id="343" r:id="rId43"/>
    <p:sldId id="344" r:id="rId44"/>
    <p:sldId id="347" r:id="rId45"/>
    <p:sldId id="371" r:id="rId46"/>
    <p:sldId id="346" r:id="rId47"/>
    <p:sldId id="349" r:id="rId48"/>
    <p:sldId id="301" r:id="rId49"/>
    <p:sldId id="302" r:id="rId50"/>
    <p:sldId id="361" r:id="rId51"/>
    <p:sldId id="360" r:id="rId52"/>
    <p:sldId id="357" r:id="rId5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A836BE-D569-4102-868D-0DCCCBD42C0E}" v="45" dt="2022-01-01T19:11:37.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467" autoAdjust="0"/>
    <p:restoredTop sz="94660"/>
  </p:normalViewPr>
  <p:slideViewPr>
    <p:cSldViewPr snapToGrid="0" showGuides="1">
      <p:cViewPr varScale="1">
        <p:scale>
          <a:sx n="82" d="100"/>
          <a:sy n="82" d="100"/>
        </p:scale>
        <p:origin x="96" y="72"/>
      </p:cViewPr>
      <p:guideLst>
        <p:guide orient="horz" pos="2160"/>
        <p:guide pos="3840"/>
      </p:guideLst>
    </p:cSldViewPr>
  </p:slideViewPr>
  <p:notesTextViewPr>
    <p:cViewPr>
      <p:scale>
        <a:sx n="1" d="1"/>
        <a:sy n="1" d="1"/>
      </p:scale>
      <p:origin x="0" y="0"/>
    </p:cViewPr>
  </p:notesTextViewPr>
  <p:sorterViewPr>
    <p:cViewPr>
      <p:scale>
        <a:sx n="76" d="100"/>
        <a:sy n="76" d="100"/>
      </p:scale>
      <p:origin x="0" y="-288"/>
    </p:cViewPr>
  </p:sorterViewPr>
  <p:notesViewPr>
    <p:cSldViewPr snapToGrid="0" showGuides="1">
      <p:cViewPr varScale="1">
        <p:scale>
          <a:sx n="82" d="100"/>
          <a:sy n="82" d="100"/>
        </p:scale>
        <p:origin x="13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61" Type="http://schemas.microsoft.com/office/2015/10/relationships/revisionInfo" Target="revisionInfo.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dirty="0"/>
          </a:p>
        </p:txBody>
      </p:sp>
      <p:sp>
        <p:nvSpPr>
          <p:cNvPr id="3" name="Date Placeholder 2"/>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23CEAAF3-9831-450B-8D59-2C09DB96C8FC}" type="datetimeFigureOut">
              <a:rPr lang="en-US"/>
              <a:t>12/31/2021</a:t>
            </a:fld>
            <a:endParaRPr dirty="0"/>
          </a:p>
        </p:txBody>
      </p:sp>
      <p:sp>
        <p:nvSpPr>
          <p:cNvPr id="4" name="Footer Placeholder 3"/>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dirty="0"/>
          </a:p>
        </p:txBody>
      </p:sp>
      <p:sp>
        <p:nvSpPr>
          <p:cNvPr id="5" name="Slide Number Placeholder 4"/>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06834459-7356-44BF-850D-8B30C4FB3B6B}" type="slidenum">
              <a:rPr/>
              <a:t>‹#›</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2D50CD79-FC16-4410-AB61-17F26E6D3BC8}" type="datetimeFigureOut">
              <a:rPr lang="en-US"/>
              <a:t>12/31/2021</a:t>
            </a:fld>
            <a:endParaRPr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0A3C37BE-C303-496D-B5CD-85F2937540FC}" type="slidenum">
              <a:rPr/>
              <a:t>‹#›</a:t>
            </a:fld>
            <a:endParaRP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dirty="0"/>
          </a:p>
        </p:txBody>
      </p:sp>
    </p:spTree>
    <p:extLst>
      <p:ext uri="{BB962C8B-B14F-4D97-AF65-F5344CB8AC3E}">
        <p14:creationId xmlns:p14="http://schemas.microsoft.com/office/powerpoint/2010/main" val="92638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9338037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p:cNvSpPr>
            <a:spLocks noGrp="1"/>
          </p:cNvSpPr>
          <p:nvPr>
            <p:ph type="dt" sz="half" idx="10"/>
          </p:nvPr>
        </p:nvSpPr>
        <p:spPr/>
        <p:txBody>
          <a:bodyPr/>
          <a:lstStyle/>
          <a:p>
            <a:fld id="{546F1A0E-484E-4BFC-86E5-49F3C23C38F7}" type="datetime1">
              <a:rPr lang="en-US" smtClean="0"/>
              <a:t>12/31/2021</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800"/>
            </a:lvl1pPr>
          </a:lstStyle>
          <a:p>
            <a:fld id="{DAE1C3A4-29CD-41F9-A0DF-452D7AB791B5}" type="datetime1">
              <a:rPr lang="en-US" smtClean="0"/>
              <a:t>12/31/2021</a:t>
            </a:fld>
            <a:endParaRPr lang="en-US"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lvl1pPr>
              <a:defRPr sz="800"/>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14C2AF9-E0D6-4892-A99A-0D6796E3E696}" type="datetime1">
              <a:rPr lang="en-US" smtClean="0"/>
              <a:t>12/31/2021</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2BF1DE7-623D-442F-A574-9493AFDCEBEC}" type="datetime1">
              <a:rPr lang="en-US" smtClean="0"/>
              <a:t>12/31/2021</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p:cNvSpPr>
            <a:spLocks noGrp="1"/>
          </p:cNvSpPr>
          <p:nvPr>
            <p:ph type="dt" sz="half" idx="10"/>
          </p:nvPr>
        </p:nvSpPr>
        <p:spPr/>
        <p:txBody>
          <a:bodyPr/>
          <a:lstStyle/>
          <a:p>
            <a:r>
              <a:rPr lang="en-US"/>
              <a:t>August 2015-16</a:t>
            </a:r>
            <a:endParaRPr dirty="0"/>
          </a:p>
        </p:txBody>
      </p:sp>
      <p:sp>
        <p:nvSpPr>
          <p:cNvPr id="5" name="Footer Placeholder 4"/>
          <p:cNvSpPr>
            <a:spLocks noGrp="1"/>
          </p:cNvSpPr>
          <p:nvPr>
            <p:ph type="ftr" sz="quarter" idx="11"/>
          </p:nvPr>
        </p:nvSpPr>
        <p:spPr/>
        <p:txBody>
          <a:bodyPr/>
          <a:lstStyle/>
          <a:p>
            <a:r>
              <a:rPr lang="en-US"/>
              <a:t>University of Central Florida - Office of Field Education</a:t>
            </a:r>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238969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lvl1pPr>
              <a:defRPr sz="800"/>
            </a:lvl1pPr>
          </a:lstStyle>
          <a:p>
            <a:r>
              <a:rPr lang="en-US"/>
              <a:t>August 2015-16</a:t>
            </a:r>
            <a:endParaRPr lang="en-US" dirty="0"/>
          </a:p>
        </p:txBody>
      </p:sp>
      <p:sp>
        <p:nvSpPr>
          <p:cNvPr id="5" name="Footer Placeholder 4"/>
          <p:cNvSpPr>
            <a:spLocks noGrp="1"/>
          </p:cNvSpPr>
          <p:nvPr>
            <p:ph type="ftr" sz="quarter" idx="11"/>
          </p:nvPr>
        </p:nvSpPr>
        <p:spPr/>
        <p:txBody>
          <a:bodyPr/>
          <a:lstStyle>
            <a:lvl1pPr>
              <a:defRPr sz="800"/>
            </a:lvl1pPr>
          </a:lstStyle>
          <a:p>
            <a:r>
              <a:rPr lang="en-US" dirty="0"/>
              <a:t>University of Central Florida - Office of Field Education</a:t>
            </a:r>
          </a:p>
        </p:txBody>
      </p:sp>
      <p:sp>
        <p:nvSpPr>
          <p:cNvPr id="6" name="Slide Number Placeholder 5"/>
          <p:cNvSpPr>
            <a:spLocks noGrp="1"/>
          </p:cNvSpPr>
          <p:nvPr>
            <p:ph type="sldNum" sz="quarter" idx="12"/>
          </p:nvPr>
        </p:nvSpPr>
        <p:spPr/>
        <p:txBody>
          <a:bodyPr/>
          <a:lstStyle>
            <a:lvl1pPr>
              <a:defRPr sz="800"/>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109309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dirty="0">
                <a:latin typeface="Arial" pitchFamily="34" charset="0"/>
                <a:cs typeface="Arial" pitchFamily="34" charset="0"/>
              </a:rPr>
              <a:t>NOTE:</a:t>
            </a:r>
          </a:p>
          <a:p>
            <a:r>
              <a:rPr sz="1200" i="1" dirty="0">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387567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August 2015-16</a:t>
            </a:r>
            <a:endParaRPr dirty="0"/>
          </a:p>
        </p:txBody>
      </p:sp>
      <p:sp>
        <p:nvSpPr>
          <p:cNvPr id="5" name="Footer Placeholder 4"/>
          <p:cNvSpPr>
            <a:spLocks noGrp="1"/>
          </p:cNvSpPr>
          <p:nvPr>
            <p:ph type="ftr" sz="quarter" idx="11"/>
          </p:nvPr>
        </p:nvSpPr>
        <p:spPr/>
        <p:txBody>
          <a:bodyPr/>
          <a:lstStyle/>
          <a:p>
            <a:r>
              <a:rPr lang="en-US"/>
              <a:t>University of Central Florida - Office of Field Education</a:t>
            </a:r>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285359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rPr lang="en-US"/>
              <a:t>August 2015-16</a:t>
            </a:r>
            <a:endParaRPr dirty="0"/>
          </a:p>
        </p:txBody>
      </p:sp>
      <p:sp>
        <p:nvSpPr>
          <p:cNvPr id="6" name="Footer Placeholder 5"/>
          <p:cNvSpPr>
            <a:spLocks noGrp="1"/>
          </p:cNvSpPr>
          <p:nvPr>
            <p:ph type="ftr" sz="quarter" idx="11"/>
          </p:nvPr>
        </p:nvSpPr>
        <p:spPr/>
        <p:txBody>
          <a:bodyPr/>
          <a:lstStyle/>
          <a:p>
            <a:r>
              <a:rPr lang="en-US"/>
              <a:t>University of Central Florida - Office of Field Education</a:t>
            </a:r>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90363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lang="en-US"/>
              <a:t>August 2015-16</a:t>
            </a:r>
            <a:endParaRPr dirty="0"/>
          </a:p>
        </p:txBody>
      </p:sp>
      <p:sp>
        <p:nvSpPr>
          <p:cNvPr id="8" name="Footer Placeholder 7"/>
          <p:cNvSpPr>
            <a:spLocks noGrp="1"/>
          </p:cNvSpPr>
          <p:nvPr>
            <p:ph type="ftr" sz="quarter" idx="11"/>
          </p:nvPr>
        </p:nvSpPr>
        <p:spPr/>
        <p:txBody>
          <a:bodyPr/>
          <a:lstStyle/>
          <a:p>
            <a:r>
              <a:rPr lang="en-US"/>
              <a:t>University of Central Florida - Office of Field Education</a:t>
            </a:r>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81943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August 2015-16</a:t>
            </a:r>
            <a:endParaRPr dirty="0"/>
          </a:p>
        </p:txBody>
      </p:sp>
      <p:sp>
        <p:nvSpPr>
          <p:cNvPr id="4" name="Footer Placeholder 3"/>
          <p:cNvSpPr>
            <a:spLocks noGrp="1"/>
          </p:cNvSpPr>
          <p:nvPr>
            <p:ph type="ftr" sz="quarter" idx="11"/>
          </p:nvPr>
        </p:nvSpPr>
        <p:spPr/>
        <p:txBody>
          <a:bodyPr/>
          <a:lstStyle/>
          <a:p>
            <a:r>
              <a:rPr lang="en-US"/>
              <a:t>University of Central Florida - Office of Field Education</a:t>
            </a:r>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409218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lvl1pPr>
              <a:defRPr sz="800"/>
            </a:lvl1pPr>
          </a:lstStyle>
          <a:p>
            <a:fld id="{41CF5749-62DB-4913-8E5B-DA173A69F7E2}" type="datetime1">
              <a:rPr lang="en-US" smtClean="0"/>
              <a:t>12/31/2021</a:t>
            </a:fld>
            <a:endParaRPr lang="en-US" dirty="0"/>
          </a:p>
        </p:txBody>
      </p:sp>
      <p:sp>
        <p:nvSpPr>
          <p:cNvPr id="5" name="Footer Placeholder 4"/>
          <p:cNvSpPr>
            <a:spLocks noGrp="1"/>
          </p:cNvSpPr>
          <p:nvPr>
            <p:ph type="ftr" sz="quarter" idx="11"/>
          </p:nvPr>
        </p:nvSpPr>
        <p:spPr/>
        <p:txBody>
          <a:bodyPr/>
          <a:lstStyle>
            <a:lvl1pPr>
              <a:defRPr sz="800"/>
            </a:lvl1pPr>
          </a:lstStyle>
          <a:p>
            <a:endParaRPr lang="en-US" dirty="0"/>
          </a:p>
        </p:txBody>
      </p:sp>
      <p:sp>
        <p:nvSpPr>
          <p:cNvPr id="6" name="Slide Number Placeholder 5"/>
          <p:cNvSpPr>
            <a:spLocks noGrp="1"/>
          </p:cNvSpPr>
          <p:nvPr>
            <p:ph type="sldNum" sz="quarter" idx="12"/>
          </p:nvPr>
        </p:nvSpPr>
        <p:spPr/>
        <p:txBody>
          <a:bodyPr/>
          <a:lstStyle>
            <a:lvl1pPr>
              <a:defRPr sz="800"/>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August 2015-16</a:t>
            </a:r>
            <a:endParaRPr dirty="0"/>
          </a:p>
        </p:txBody>
      </p:sp>
      <p:sp>
        <p:nvSpPr>
          <p:cNvPr id="3" name="Footer Placeholder 2"/>
          <p:cNvSpPr>
            <a:spLocks noGrp="1"/>
          </p:cNvSpPr>
          <p:nvPr>
            <p:ph type="ftr" sz="quarter" idx="11"/>
          </p:nvPr>
        </p:nvSpPr>
        <p:spPr/>
        <p:txBody>
          <a:bodyPr/>
          <a:lstStyle/>
          <a:p>
            <a:r>
              <a:rPr lang="en-US"/>
              <a:t>University of Central Florida - Office of Field Education</a:t>
            </a:r>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79421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August 2015-16</a:t>
            </a:r>
            <a:endParaRPr dirty="0"/>
          </a:p>
        </p:txBody>
      </p:sp>
      <p:sp>
        <p:nvSpPr>
          <p:cNvPr id="6" name="Footer Placeholder 5"/>
          <p:cNvSpPr>
            <a:spLocks noGrp="1"/>
          </p:cNvSpPr>
          <p:nvPr>
            <p:ph type="ftr" sz="quarter" idx="11"/>
          </p:nvPr>
        </p:nvSpPr>
        <p:spPr/>
        <p:txBody>
          <a:bodyPr/>
          <a:lstStyle/>
          <a:p>
            <a:r>
              <a:rPr lang="en-US"/>
              <a:t>University of Central Florida - Office of Field Education</a:t>
            </a:r>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26830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800"/>
            </a:lvl1pPr>
          </a:lstStyle>
          <a:p>
            <a:r>
              <a:rPr lang="en-US"/>
              <a:t>August 2015-16</a:t>
            </a:r>
            <a:endParaRPr lang="en-US" dirty="0"/>
          </a:p>
        </p:txBody>
      </p:sp>
      <p:sp>
        <p:nvSpPr>
          <p:cNvPr id="6" name="Footer Placeholder 5"/>
          <p:cNvSpPr>
            <a:spLocks noGrp="1"/>
          </p:cNvSpPr>
          <p:nvPr>
            <p:ph type="ftr" sz="quarter" idx="11"/>
          </p:nvPr>
        </p:nvSpPr>
        <p:spPr/>
        <p:txBody>
          <a:bodyPr/>
          <a:lstStyle/>
          <a:p>
            <a:r>
              <a:rPr lang="en-US"/>
              <a:t>University of Central Florida - Office of Field Education</a:t>
            </a:r>
            <a:endParaRPr dirty="0"/>
          </a:p>
        </p:txBody>
      </p:sp>
      <p:sp>
        <p:nvSpPr>
          <p:cNvPr id="7" name="Slide Number Placeholder 6"/>
          <p:cNvSpPr>
            <a:spLocks noGrp="1"/>
          </p:cNvSpPr>
          <p:nvPr>
            <p:ph type="sldNum" sz="quarter" idx="12"/>
          </p:nvPr>
        </p:nvSpPr>
        <p:spPr/>
        <p:txBody>
          <a:bodyPr/>
          <a:lstStyle>
            <a:lvl1pPr>
              <a:defRPr sz="800"/>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287741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August 2015-16</a:t>
            </a:r>
            <a:endParaRPr dirty="0"/>
          </a:p>
        </p:txBody>
      </p:sp>
      <p:sp>
        <p:nvSpPr>
          <p:cNvPr id="5" name="Footer Placeholder 4"/>
          <p:cNvSpPr>
            <a:spLocks noGrp="1"/>
          </p:cNvSpPr>
          <p:nvPr>
            <p:ph type="ftr" sz="quarter" idx="11"/>
          </p:nvPr>
        </p:nvSpPr>
        <p:spPr/>
        <p:txBody>
          <a:bodyPr/>
          <a:lstStyle/>
          <a:p>
            <a:r>
              <a:rPr lang="en-US"/>
              <a:t>University of Central Florida - Office of Field Education</a:t>
            </a:r>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73326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August 2015-16</a:t>
            </a:r>
            <a:endParaRPr dirty="0"/>
          </a:p>
        </p:txBody>
      </p:sp>
      <p:sp>
        <p:nvSpPr>
          <p:cNvPr id="5" name="Footer Placeholder 4"/>
          <p:cNvSpPr>
            <a:spLocks noGrp="1"/>
          </p:cNvSpPr>
          <p:nvPr>
            <p:ph type="ftr" sz="quarter" idx="11"/>
          </p:nvPr>
        </p:nvSpPr>
        <p:spPr/>
        <p:txBody>
          <a:bodyPr/>
          <a:lstStyle/>
          <a:p>
            <a:r>
              <a:rPr lang="en-US"/>
              <a:t>University of Central Florida - Office of Field Education</a:t>
            </a:r>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568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dirty="0">
                <a:latin typeface="Arial" pitchFamily="34" charset="0"/>
                <a:cs typeface="Arial" pitchFamily="34" charset="0"/>
              </a:rPr>
              <a:t>NOTE:</a:t>
            </a:r>
          </a:p>
          <a:p>
            <a:r>
              <a:rPr sz="1200" i="1" dirty="0">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2933ED-3145-455A-9353-86A397BCF88B}" type="datetime1">
              <a:rPr lang="en-US" smtClean="0"/>
              <a:t>12/31/2021</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5AA4CDC-306A-477B-BEA0-C3E34FD5E8EE}" type="datetime1">
              <a:rPr lang="en-US" smtClean="0"/>
              <a:t>12/31/2021</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77D32CB-5F6A-4085-BC03-1FF778FD3B2B}" type="datetime1">
              <a:rPr lang="en-US" smtClean="0"/>
              <a:t>12/31/2021</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E92C5F5-4433-45F1-9FD8-594D34C7251F}" type="datetime1">
              <a:rPr lang="en-US" smtClean="0"/>
              <a:t>12/31/2021</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8AA9B-9719-4F20-9843-9128151E9220}" type="datetime1">
              <a:rPr lang="en-US" smtClean="0"/>
              <a:t>12/31/2021</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6C6F91-5C3D-486F-95DA-3BFD94CDA7E8}" type="datetime1">
              <a:rPr lang="en-US" smtClean="0"/>
              <a:t>12/31/2021</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AA3B36FA-6986-413A-BEEE-D0A76F2A0195}" type="datetime1">
              <a:rPr lang="en-US" smtClean="0"/>
              <a:t>12/31/2021</a:t>
            </a:fld>
            <a:endParaRPr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r>
              <a:rPr lang="en-US"/>
              <a:t>August 2015-16</a:t>
            </a:r>
            <a:endParaRPr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r>
              <a:rPr lang="en-US"/>
              <a:t>University of Central Florida - Office of Field Education</a:t>
            </a:r>
            <a:endParaRPr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00649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163076751@N04/46818451165"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ews.uct.ac.za/article/-2014-09-19-tapping-into-south-africas-human-potential" TargetMode="External"/><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runipt.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iproximopaso.org/profile/summary/25-2021.00"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n.wikipedia.org/wiki/Knightr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cid:image001.png@01D25D10.AB32D1A0"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flickr.com/photos/163076751@N04/46818451165"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xhere.com/en/photo/66026"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exels.com/photo/animal-big-elephant-endangered-133394/"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blackGray">
      <p:bgPr>
        <a:solidFill>
          <a:schemeClr val="bg2"/>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50875" y="1666412"/>
            <a:ext cx="4051300" cy="2857500"/>
          </a:xfrm>
        </p:spPr>
        <p:txBody>
          <a:bodyPr anchor="ctr" anchorCtr="1">
            <a:normAutofit/>
          </a:bodyPr>
          <a:lstStyle/>
          <a:p>
            <a:pPr algn="ctr"/>
            <a:br>
              <a:rPr lang="en-US" dirty="0"/>
            </a:br>
            <a:r>
              <a:rPr lang="en-US" sz="3100" dirty="0"/>
              <a:t>F</a:t>
            </a:r>
            <a:r>
              <a:rPr lang="en-US" sz="3100" cap="none" dirty="0"/>
              <a:t>ield Instructor Orientation to Field Education</a:t>
            </a:r>
            <a:br>
              <a:rPr lang="en-US" sz="3100" cap="none" dirty="0"/>
            </a:br>
            <a:br>
              <a:rPr lang="en-US" sz="2700" cap="none" dirty="0"/>
            </a:br>
            <a:r>
              <a:rPr lang="en-US" sz="3100" cap="none" dirty="0"/>
              <a:t>Spring 2022</a:t>
            </a:r>
          </a:p>
        </p:txBody>
      </p:sp>
      <p:sp>
        <p:nvSpPr>
          <p:cNvPr id="7" name="Subtitle 6"/>
          <p:cNvSpPr>
            <a:spLocks noGrp="1"/>
          </p:cNvSpPr>
          <p:nvPr>
            <p:ph type="subTitle" idx="1"/>
          </p:nvPr>
        </p:nvSpPr>
        <p:spPr>
          <a:xfrm>
            <a:off x="-190500" y="4815314"/>
            <a:ext cx="5734050" cy="1083873"/>
          </a:xfrm>
        </p:spPr>
        <p:txBody>
          <a:bodyPr>
            <a:normAutofit/>
          </a:bodyPr>
          <a:lstStyle/>
          <a:p>
            <a:pPr algn="ctr"/>
            <a:r>
              <a:rPr lang="en-US" sz="2700" dirty="0">
                <a:latin typeface="+mj-lt"/>
              </a:rPr>
              <a:t>UCF School of Social Work</a:t>
            </a:r>
          </a:p>
          <a:p>
            <a:pPr algn="ctr"/>
            <a:r>
              <a:rPr lang="en-US" sz="2700" dirty="0">
                <a:latin typeface="+mj-lt"/>
              </a:rPr>
              <a:t>Field Education Office</a:t>
            </a:r>
          </a:p>
        </p:txBody>
      </p:sp>
      <p:pic>
        <p:nvPicPr>
          <p:cNvPr id="4" name="Picture Placeholder 3" descr="Open book on table, blurred shelves of books in background" title="Sample Picture"/>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4368" y="930729"/>
            <a:ext cx="1142645" cy="1144079"/>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5603-96DD-4050-803D-5F0E8DE74FEF}"/>
              </a:ext>
            </a:extLst>
          </p:cNvPr>
          <p:cNvSpPr>
            <a:spLocks noGrp="1"/>
          </p:cNvSpPr>
          <p:nvPr>
            <p:ph type="title"/>
          </p:nvPr>
        </p:nvSpPr>
        <p:spPr>
          <a:xfrm>
            <a:off x="750337" y="132735"/>
            <a:ext cx="9980682" cy="1096962"/>
          </a:xfrm>
        </p:spPr>
        <p:txBody>
          <a:bodyPr>
            <a:noAutofit/>
          </a:bodyPr>
          <a:lstStyle/>
          <a:p>
            <a:r>
              <a:rPr lang="en-US" sz="3200" dirty="0">
                <a:solidFill>
                  <a:schemeClr val="accent2">
                    <a:lumMod val="75000"/>
                  </a:schemeClr>
                </a:solidFill>
                <a:latin typeface="Algerian" panose="04020705040A02060702" pitchFamily="82" charset="0"/>
              </a:rPr>
              <a:t>Field seminar and field internship classes:  An Integrated approach to field</a:t>
            </a:r>
          </a:p>
        </p:txBody>
      </p:sp>
      <p:sp>
        <p:nvSpPr>
          <p:cNvPr id="3" name="Content Placeholder 2">
            <a:extLst>
              <a:ext uri="{FF2B5EF4-FFF2-40B4-BE49-F238E27FC236}">
                <a16:creationId xmlns:a16="http://schemas.microsoft.com/office/drawing/2014/main" id="{CE4F0B10-2045-4111-85C9-2CD792465147}"/>
              </a:ext>
            </a:extLst>
          </p:cNvPr>
          <p:cNvSpPr>
            <a:spLocks noGrp="1"/>
          </p:cNvSpPr>
          <p:nvPr>
            <p:ph idx="1"/>
          </p:nvPr>
        </p:nvSpPr>
        <p:spPr>
          <a:xfrm>
            <a:off x="750337" y="1679512"/>
            <a:ext cx="10178322" cy="4439264"/>
          </a:xfrm>
        </p:spPr>
        <p:txBody>
          <a:bodyPr>
            <a:normAutofit/>
          </a:bodyPr>
          <a:lstStyle/>
          <a:p>
            <a:pPr marL="0" indent="0">
              <a:buNone/>
            </a:pPr>
            <a:endParaRPr lang="en-US" dirty="0"/>
          </a:p>
          <a:p>
            <a:r>
              <a:rPr lang="en-US" u="sng" dirty="0">
                <a:solidFill>
                  <a:schemeClr val="accent2">
                    <a:lumMod val="75000"/>
                  </a:schemeClr>
                </a:solidFill>
                <a:latin typeface="Algerian" panose="04020705040A02060702" pitchFamily="82" charset="0"/>
              </a:rPr>
              <a:t>Field Seminar </a:t>
            </a:r>
            <a:r>
              <a:rPr lang="en-US" dirty="0"/>
              <a:t>- Course designed to provide material, assignments and discussions regarding the field placement experience</a:t>
            </a:r>
          </a:p>
          <a:p>
            <a:pPr lvl="1"/>
            <a:r>
              <a:rPr lang="en-US" sz="2000" dirty="0"/>
              <a:t>Will be graded with a letter grade</a:t>
            </a:r>
          </a:p>
          <a:p>
            <a:endParaRPr lang="en-US" dirty="0"/>
          </a:p>
          <a:p>
            <a:r>
              <a:rPr lang="en-US" u="sng" dirty="0">
                <a:solidFill>
                  <a:schemeClr val="accent2">
                    <a:lumMod val="75000"/>
                  </a:schemeClr>
                </a:solidFill>
                <a:latin typeface="Algerian" panose="04020705040A02060702" pitchFamily="82" charset="0"/>
              </a:rPr>
              <a:t>Field Internship </a:t>
            </a:r>
            <a:r>
              <a:rPr lang="en-US" dirty="0"/>
              <a:t>– Course in which students are required to show that they have met the required number of field placement hours and a satisfactory evaluation.</a:t>
            </a:r>
          </a:p>
          <a:p>
            <a:pPr lvl="1"/>
            <a:r>
              <a:rPr lang="en-US" sz="2000" dirty="0"/>
              <a:t>Will be graded Satisfactory or Unsatisfactory</a:t>
            </a:r>
          </a:p>
          <a:p>
            <a:endParaRPr lang="en-US" dirty="0"/>
          </a:p>
        </p:txBody>
      </p:sp>
    </p:spTree>
    <p:extLst>
      <p:ext uri="{BB962C8B-B14F-4D97-AF65-F5344CB8AC3E}">
        <p14:creationId xmlns:p14="http://schemas.microsoft.com/office/powerpoint/2010/main" val="91431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23A6-A916-40F9-B40E-3851DE93A8CF}"/>
              </a:ext>
            </a:extLst>
          </p:cNvPr>
          <p:cNvSpPr>
            <a:spLocks noGrp="1"/>
          </p:cNvSpPr>
          <p:nvPr>
            <p:ph type="title"/>
          </p:nvPr>
        </p:nvSpPr>
        <p:spPr>
          <a:xfrm>
            <a:off x="1171956" y="133091"/>
            <a:ext cx="4818888" cy="1029055"/>
          </a:xfrm>
        </p:spPr>
        <p:txBody>
          <a:bodyPr anchor="b">
            <a:normAutofit/>
          </a:bodyPr>
          <a:lstStyle/>
          <a:p>
            <a:r>
              <a:rPr lang="en-US" sz="4400" dirty="0">
                <a:solidFill>
                  <a:schemeClr val="accent2">
                    <a:lumMod val="75000"/>
                  </a:schemeClr>
                </a:solidFill>
                <a:latin typeface="Algerian" panose="04020705040A02060702" pitchFamily="82" charset="0"/>
              </a:rPr>
              <a:t>Questions:</a:t>
            </a:r>
          </a:p>
        </p:txBody>
      </p:sp>
      <p:sp>
        <p:nvSpPr>
          <p:cNvPr id="3" name="Content Placeholder 2">
            <a:extLst>
              <a:ext uri="{FF2B5EF4-FFF2-40B4-BE49-F238E27FC236}">
                <a16:creationId xmlns:a16="http://schemas.microsoft.com/office/drawing/2014/main" id="{B28E0DA0-D9DC-40E4-AB14-3AAA9BD00C2A}"/>
              </a:ext>
            </a:extLst>
          </p:cNvPr>
          <p:cNvSpPr>
            <a:spLocks noGrp="1"/>
          </p:cNvSpPr>
          <p:nvPr>
            <p:ph idx="1"/>
          </p:nvPr>
        </p:nvSpPr>
        <p:spPr>
          <a:xfrm>
            <a:off x="1171956" y="2034073"/>
            <a:ext cx="5152644" cy="3866793"/>
          </a:xfrm>
        </p:spPr>
        <p:txBody>
          <a:bodyPr anchor="t">
            <a:normAutofit/>
          </a:bodyPr>
          <a:lstStyle/>
          <a:p>
            <a:r>
              <a:rPr lang="en-US" sz="2200" dirty="0"/>
              <a:t>Any questions so far regarding:</a:t>
            </a:r>
          </a:p>
          <a:p>
            <a:pPr lvl="1"/>
            <a:endParaRPr lang="en-US" sz="2200" dirty="0"/>
          </a:p>
          <a:p>
            <a:pPr lvl="1"/>
            <a:r>
              <a:rPr lang="en-US" sz="2200" dirty="0"/>
              <a:t>Hours needed</a:t>
            </a:r>
          </a:p>
          <a:p>
            <a:pPr lvl="1"/>
            <a:endParaRPr lang="en-US" sz="2200" dirty="0"/>
          </a:p>
          <a:p>
            <a:pPr lvl="1"/>
            <a:r>
              <a:rPr lang="en-US" sz="2200" dirty="0"/>
              <a:t>Important Dates (Fall or Spring)</a:t>
            </a:r>
          </a:p>
          <a:p>
            <a:pPr lvl="1"/>
            <a:endParaRPr lang="en-US" sz="2200" dirty="0"/>
          </a:p>
          <a:p>
            <a:pPr lvl="1"/>
            <a:r>
              <a:rPr lang="en-US" sz="2200" dirty="0"/>
              <a:t>COVID 19 policies</a:t>
            </a:r>
          </a:p>
          <a:p>
            <a:pPr lvl="1"/>
            <a:endParaRPr lang="en-US" sz="2200" dirty="0"/>
          </a:p>
          <a:p>
            <a:pPr lvl="1"/>
            <a:r>
              <a:rPr lang="en-US" sz="2200" dirty="0"/>
              <a:t>Intern role/duties</a:t>
            </a:r>
          </a:p>
        </p:txBody>
      </p:sp>
      <p:pic>
        <p:nvPicPr>
          <p:cNvPr id="7" name="Picture 6" descr="A picture containing person, indoor&#10;&#10;Description automatically generated">
            <a:extLst>
              <a:ext uri="{FF2B5EF4-FFF2-40B4-BE49-F238E27FC236}">
                <a16:creationId xmlns:a16="http://schemas.microsoft.com/office/drawing/2014/main" id="{523C3B7D-57AD-47F3-88D1-639C553EA0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39338" y="1165580"/>
            <a:ext cx="4718677" cy="4992904"/>
          </a:xfrm>
          <a:prstGeom prst="rect">
            <a:avLst/>
          </a:prstGeom>
        </p:spPr>
      </p:pic>
      <p:sp>
        <p:nvSpPr>
          <p:cNvPr id="4" name="Date Placeholder 3">
            <a:extLst>
              <a:ext uri="{FF2B5EF4-FFF2-40B4-BE49-F238E27FC236}">
                <a16:creationId xmlns:a16="http://schemas.microsoft.com/office/drawing/2014/main" id="{08E228E2-3632-483C-860D-35B7017B273C}"/>
              </a:ext>
            </a:extLst>
          </p:cNvPr>
          <p:cNvSpPr>
            <a:spLocks noGrp="1"/>
          </p:cNvSpPr>
          <p:nvPr>
            <p:ph type="dt" sz="half" idx="10"/>
          </p:nvPr>
        </p:nvSpPr>
        <p:spPr>
          <a:xfrm>
            <a:off x="8382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FEE2C3A-25E6-4596-91D3-7793C5BCB04E}" type="datetime1">
              <a:rPr kumimoji="0" lang="en-US" sz="800" b="0" i="0" u="none" strike="noStrike" kern="1200" cap="none" spc="0" normalizeH="0" baseline="0" noProof="0" smtClean="0">
                <a:ln>
                  <a:noFill/>
                </a:ln>
                <a:solidFill>
                  <a:srgbClr val="000000">
                    <a:lumMod val="60000"/>
                    <a:lumOff val="40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1/1/2022</a:t>
            </a:fld>
            <a:endParaRPr kumimoji="0" lang="en-US" sz="800" b="0" i="0" u="none" strike="noStrike" kern="1200" cap="none" spc="0" normalizeH="0" baseline="0" noProof="0" dirty="0">
              <a:ln>
                <a:noFill/>
              </a:ln>
              <a:solidFill>
                <a:srgbClr val="000000">
                  <a:lumMod val="60000"/>
                  <a:lumOff val="40000"/>
                </a:srgbClr>
              </a:solidFill>
              <a:effectLst/>
              <a:uLnTx/>
              <a:uFillTx/>
              <a:latin typeface="Euphemia"/>
              <a:ea typeface="+mn-ea"/>
              <a:cs typeface="+mn-cs"/>
            </a:endParaRPr>
          </a:p>
        </p:txBody>
      </p:sp>
    </p:spTree>
    <p:extLst>
      <p:ext uri="{BB962C8B-B14F-4D97-AF65-F5344CB8AC3E}">
        <p14:creationId xmlns:p14="http://schemas.microsoft.com/office/powerpoint/2010/main" val="123300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031584-0816-4EBE-B21A-D805A3F437A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kumimoji="0" lang="en-US" sz="5400" b="0" i="0" u="none" strike="noStrike" cap="none" spc="0" normalizeH="0" baseline="0" noProof="0">
                <a:ln>
                  <a:noFill/>
                </a:ln>
                <a:effectLst/>
                <a:uLnTx/>
                <a:uFillTx/>
              </a:rPr>
              <a:t>Roles in Field Education:</a:t>
            </a:r>
            <a:endParaRPr lang="en-US" sz="540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32C1296-4F95-47EA-966D-9F808A0D5E6A}"/>
              </a:ext>
            </a:extLst>
          </p:cNvPr>
          <p:cNvSpPr txBox="1"/>
          <p:nvPr/>
        </p:nvSpPr>
        <p:spPr>
          <a:xfrm>
            <a:off x="73073" y="2501975"/>
            <a:ext cx="5403996" cy="3854370"/>
          </a:xfrm>
          <a:prstGeom prst="rect">
            <a:avLst/>
          </a:prstGeom>
        </p:spPr>
        <p:txBody>
          <a:bodyPr vert="horz" lIns="91440" tIns="45720" rIns="91440" bIns="45720" rtlCol="0">
            <a:normAutofit/>
          </a:bodyPr>
          <a:lstStyle/>
          <a:p>
            <a:pPr marL="228600" marR="0" lvl="0" indent="-228600" fontAlgn="auto">
              <a:lnSpc>
                <a:spcPct val="90000"/>
              </a:lnSpc>
              <a:spcBef>
                <a:spcPts val="1800"/>
              </a:spcBef>
              <a:spcAft>
                <a:spcPts val="0"/>
              </a:spcAft>
              <a:buClrTx/>
              <a:buSzTx/>
              <a:buFont typeface="Arial" panose="020B0604020202020204" pitchFamily="34" charset="0"/>
              <a:buChar char="•"/>
              <a:tabLst/>
              <a:defRPr/>
            </a:pPr>
            <a:endParaRPr kumimoji="0" lang="en-US" sz="3200" b="0" i="0" u="none" strike="noStrike" cap="none" spc="0" normalizeH="0" baseline="0" noProof="0" dirty="0">
              <a:ln>
                <a:noFill/>
              </a:ln>
              <a:effectLst/>
              <a:uLnTx/>
              <a:uFillTx/>
            </a:endParaRPr>
          </a:p>
          <a:p>
            <a:pPr marL="228600" marR="0" lvl="0" indent="-228600" fontAlgn="auto">
              <a:lnSpc>
                <a:spcPct val="90000"/>
              </a:lnSpc>
              <a:spcBef>
                <a:spcPts val="1800"/>
              </a:spcBef>
              <a:spcAft>
                <a:spcPts val="0"/>
              </a:spcAft>
              <a:buClrTx/>
              <a:buSzTx/>
              <a:buFont typeface="Arial" panose="020B0604020202020204" pitchFamily="34" charset="0"/>
              <a:buChar char="•"/>
              <a:tabLst/>
              <a:defRPr/>
            </a:pPr>
            <a:r>
              <a:rPr lang="en-US" sz="3200" dirty="0"/>
              <a:t>Field Office Faculty &amp; Staff</a:t>
            </a:r>
          </a:p>
          <a:p>
            <a:pPr marL="228600" marR="0" lvl="0" indent="-228600" fontAlgn="auto">
              <a:lnSpc>
                <a:spcPct val="90000"/>
              </a:lnSpc>
              <a:spcBef>
                <a:spcPts val="1800"/>
              </a:spcBef>
              <a:spcAft>
                <a:spcPts val="0"/>
              </a:spcAft>
              <a:buClrTx/>
              <a:buSzTx/>
              <a:buFont typeface="Arial" panose="020B0604020202020204" pitchFamily="34" charset="0"/>
              <a:buChar char="•"/>
              <a:tabLst/>
              <a:defRPr/>
            </a:pPr>
            <a:r>
              <a:rPr lang="en-US" sz="3200" dirty="0"/>
              <a:t>Field Seminar Instructor</a:t>
            </a:r>
          </a:p>
          <a:p>
            <a:pPr marL="228600" marR="0" lvl="0" indent="-228600" fontAlgn="auto">
              <a:lnSpc>
                <a:spcPct val="90000"/>
              </a:lnSpc>
              <a:spcBef>
                <a:spcPts val="1800"/>
              </a:spcBef>
              <a:spcAft>
                <a:spcPts val="0"/>
              </a:spcAft>
              <a:buClrTx/>
              <a:buSzTx/>
              <a:buFont typeface="Arial" panose="020B0604020202020204" pitchFamily="34" charset="0"/>
              <a:buChar char="•"/>
              <a:tabLst/>
              <a:defRPr/>
            </a:pPr>
            <a:r>
              <a:rPr lang="en-US" sz="3200" dirty="0"/>
              <a:t>Field Agency Instructor</a:t>
            </a:r>
          </a:p>
          <a:p>
            <a:pPr marL="228600" marR="0" lvl="0" indent="-228600" fontAlgn="auto">
              <a:lnSpc>
                <a:spcPct val="90000"/>
              </a:lnSpc>
              <a:spcBef>
                <a:spcPts val="1800"/>
              </a:spcBef>
              <a:spcAft>
                <a:spcPts val="0"/>
              </a:spcAft>
              <a:buClrTx/>
              <a:buSzTx/>
              <a:buFont typeface="Arial" panose="020B0604020202020204" pitchFamily="34" charset="0"/>
              <a:buChar char="•"/>
              <a:tabLst/>
              <a:defRPr/>
            </a:pPr>
            <a:r>
              <a:rPr lang="en-US" sz="3200" dirty="0"/>
              <a:t>Task Supervisor</a:t>
            </a:r>
          </a:p>
          <a:p>
            <a:pPr marL="228600" marR="0" lvl="0" indent="-228600" fontAlgn="auto">
              <a:lnSpc>
                <a:spcPct val="90000"/>
              </a:lnSpc>
              <a:spcBef>
                <a:spcPts val="1800"/>
              </a:spcBef>
              <a:spcAft>
                <a:spcPts val="0"/>
              </a:spcAft>
              <a:buClrTx/>
              <a:buSzTx/>
              <a:buFont typeface="Arial" panose="020B0604020202020204" pitchFamily="34" charset="0"/>
              <a:buChar char="•"/>
              <a:tabLst/>
              <a:defRPr/>
            </a:pPr>
            <a:endParaRPr lang="en-US" sz="2200" dirty="0"/>
          </a:p>
        </p:txBody>
      </p:sp>
      <p:sp>
        <p:nvSpPr>
          <p:cNvPr id="3" name="Date Placeholder 2">
            <a:extLst>
              <a:ext uri="{FF2B5EF4-FFF2-40B4-BE49-F238E27FC236}">
                <a16:creationId xmlns:a16="http://schemas.microsoft.com/office/drawing/2014/main" id="{AAF49187-BE62-4BBF-8A80-4DA945A62A1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7E92C5F5-4433-45F1-9FD8-594D34C7251F}" type="datetime1">
              <a:rPr lang="en-US" smtClean="0">
                <a:solidFill>
                  <a:prstClr val="black">
                    <a:tint val="75000"/>
                  </a:prstClr>
                </a:solidFill>
                <a:latin typeface="Calibri" panose="020F0502020204030204"/>
              </a:rPr>
              <a:pPr>
                <a:spcAft>
                  <a:spcPts val="600"/>
                </a:spcAft>
                <a:defRPr/>
              </a:pPr>
              <a:t>12/31/2021</a:t>
            </a:fld>
            <a:endParaRPr lang="en-US" dirty="0">
              <a:solidFill>
                <a:prstClr val="black">
                  <a:tint val="75000"/>
                </a:prstClr>
              </a:solidFill>
              <a:latin typeface="Calibri" panose="020F0502020204030204"/>
            </a:endParaRPr>
          </a:p>
        </p:txBody>
      </p:sp>
      <p:pic>
        <p:nvPicPr>
          <p:cNvPr id="7" name="Picture 6">
            <a:extLst>
              <a:ext uri="{FF2B5EF4-FFF2-40B4-BE49-F238E27FC236}">
                <a16:creationId xmlns:a16="http://schemas.microsoft.com/office/drawing/2014/main" id="{5F0B7F42-5668-41B7-BA5C-AF9CFD530465}"/>
              </a:ext>
            </a:extLst>
          </p:cNvPr>
          <p:cNvPicPr>
            <a:picLocks noChangeAspect="1"/>
          </p:cNvPicPr>
          <p:nvPr/>
        </p:nvPicPr>
        <p:blipFill rotWithShape="1">
          <a:blip r:embed="rId2"/>
          <a:srcRect r="270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5264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r>
              <a:rPr lang="en-US" sz="4100" dirty="0">
                <a:solidFill>
                  <a:schemeClr val="accent2">
                    <a:lumMod val="75000"/>
                  </a:schemeClr>
                </a:solidFill>
                <a:latin typeface="Algerian" panose="04020705040A02060702" pitchFamily="82" charset="0"/>
              </a:rPr>
              <a:t>Field Office Faculty &amp; Staff:</a:t>
            </a:r>
          </a:p>
        </p:txBody>
      </p:sp>
      <p:sp>
        <p:nvSpPr>
          <p:cNvPr id="14" name="Content Placeholder 13"/>
          <p:cNvSpPr>
            <a:spLocks noGrp="1"/>
          </p:cNvSpPr>
          <p:nvPr>
            <p:ph idx="1"/>
          </p:nvPr>
        </p:nvSpPr>
        <p:spPr>
          <a:xfrm>
            <a:off x="466532" y="1173162"/>
            <a:ext cx="10545923" cy="4605807"/>
          </a:xfrm>
        </p:spPr>
        <p:txBody>
          <a:bodyPr anchor="t">
            <a:noAutofit/>
          </a:bodyPr>
          <a:lstStyle/>
          <a:p>
            <a:endParaRPr lang="en-US" sz="2400" dirty="0">
              <a:latin typeface="+mj-lt"/>
            </a:endParaRPr>
          </a:p>
          <a:p>
            <a:r>
              <a:rPr lang="en-US" sz="2400" dirty="0">
                <a:latin typeface="+mj-lt"/>
              </a:rPr>
              <a:t>Interviews, recruits and establishes relationships with community agencies.</a:t>
            </a:r>
          </a:p>
          <a:p>
            <a:r>
              <a:rPr lang="en-US" sz="2400" dirty="0">
                <a:latin typeface="+mj-lt"/>
              </a:rPr>
              <a:t>Serves as liaison between University and Agency during the placement process (agency/student match-maker)</a:t>
            </a:r>
          </a:p>
          <a:p>
            <a:pPr marL="228600" marR="0" lvl="0" indent="-228600" algn="l" defTabSz="914400" rtl="0" eaLnBrk="1" fontAlgn="auto" latinLnBrk="0" hangingPunct="1">
              <a:lnSpc>
                <a:spcPct val="90000"/>
              </a:lnSpc>
              <a:spcBef>
                <a:spcPts val="1800"/>
              </a:spcBef>
              <a:spcAft>
                <a:spcPts val="0"/>
              </a:spcAft>
              <a:buClrTx/>
              <a:buSzPct val="75000"/>
              <a:buFont typeface="Wingdings" panose="05000000000000000000" pitchFamily="2" charset="2"/>
              <a:buChar char="§"/>
              <a:tabLst/>
              <a:defRPr/>
            </a:pPr>
            <a:r>
              <a:rPr kumimoji="0" lang="en-US" sz="2400" i="0" u="none" strike="noStrike" kern="1200" cap="none" spc="0" normalizeH="0" baseline="0" noProof="0" dirty="0">
                <a:ln>
                  <a:noFill/>
                </a:ln>
                <a:effectLst/>
                <a:uLnTx/>
                <a:uFillTx/>
                <a:latin typeface="Plantagenet Cherokee"/>
                <a:ea typeface="+mn-ea"/>
                <a:cs typeface="+mn-cs"/>
              </a:rPr>
              <a:t>Interview students to determine best agency fit (learning styles, goals, gaps in experience)</a:t>
            </a:r>
          </a:p>
          <a:p>
            <a:r>
              <a:rPr lang="en-US" sz="2400" dirty="0">
                <a:latin typeface="+mj-lt"/>
              </a:rPr>
              <a:t>Provides agencies with current curriculum, EPAS and CSWE requirements</a:t>
            </a:r>
          </a:p>
          <a:p>
            <a:r>
              <a:rPr lang="en-US" sz="2400" dirty="0">
                <a:latin typeface="+mj-lt"/>
              </a:rPr>
              <a:t>Conducts all orientations, trainings and special events</a:t>
            </a:r>
          </a:p>
          <a:p>
            <a:r>
              <a:rPr lang="en-US" sz="2400" dirty="0">
                <a:latin typeface="+mj-lt"/>
              </a:rPr>
              <a:t>Assists with any student or procedural issues</a:t>
            </a:r>
          </a:p>
          <a:p>
            <a:pPr marL="0" indent="0">
              <a:buNone/>
            </a:pPr>
            <a:endParaRPr lang="en-US" sz="2400" dirty="0">
              <a:latin typeface="+mj-lt"/>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lumMod val="60000"/>
                  <a:lumOff val="40000"/>
                </a:srgbClr>
              </a:solidFill>
              <a:effectLst/>
              <a:uLnTx/>
              <a:uFillTx/>
              <a:latin typeface="Euphemia"/>
              <a:ea typeface="+mn-ea"/>
              <a:cs typeface="+mn-cs"/>
            </a:endParaRPr>
          </a:p>
        </p:txBody>
      </p:sp>
    </p:spTree>
    <p:extLst>
      <p:ext uri="{BB962C8B-B14F-4D97-AF65-F5344CB8AC3E}">
        <p14:creationId xmlns:p14="http://schemas.microsoft.com/office/powerpoint/2010/main" val="948254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64BBAC4F-C265-4D0E-930C-A225847463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82"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a:xfrm>
            <a:off x="138896" y="365125"/>
            <a:ext cx="7604567" cy="815493"/>
          </a:xfrm>
        </p:spPr>
        <p:txBody>
          <a:bodyPr>
            <a:normAutofit/>
          </a:bodyPr>
          <a:lstStyle/>
          <a:p>
            <a:r>
              <a:rPr lang="en-US" sz="4000" dirty="0">
                <a:latin typeface="Algerian" panose="04020705040A02060702" pitchFamily="82" charset="0"/>
              </a:rPr>
              <a:t>Field Seminar Instructor:</a:t>
            </a:r>
          </a:p>
        </p:txBody>
      </p:sp>
      <p:sp>
        <p:nvSpPr>
          <p:cNvPr id="14" name="Content Placeholder 13"/>
          <p:cNvSpPr>
            <a:spLocks noGrp="1"/>
          </p:cNvSpPr>
          <p:nvPr>
            <p:ph idx="1"/>
          </p:nvPr>
        </p:nvSpPr>
        <p:spPr>
          <a:xfrm>
            <a:off x="231493" y="1180618"/>
            <a:ext cx="6808404" cy="5540857"/>
          </a:xfrm>
        </p:spPr>
        <p:txBody>
          <a:bodyPr>
            <a:normAutofit/>
          </a:bodyPr>
          <a:lstStyle/>
          <a:p>
            <a:endParaRPr lang="en-US" sz="1800" b="1" dirty="0">
              <a:latin typeface="+mj-lt"/>
            </a:endParaRPr>
          </a:p>
          <a:p>
            <a:r>
              <a:rPr lang="en-US" sz="1800" b="1" dirty="0">
                <a:latin typeface="+mj-lt"/>
              </a:rPr>
              <a:t>Teaches Field Education Seminar &amp; sees your student bi-weekly in class. </a:t>
            </a:r>
          </a:p>
          <a:p>
            <a:r>
              <a:rPr lang="en-US" sz="1800" b="1" dirty="0">
                <a:latin typeface="+mj-lt"/>
              </a:rPr>
              <a:t>Serves as liaison between University and Agency during the academic year</a:t>
            </a:r>
          </a:p>
          <a:p>
            <a:pPr marL="228600" marR="0" lvl="0" indent="-228600" defTabSz="914400" rtl="0" eaLnBrk="1" fontAlgn="auto" latinLnBrk="0" hangingPunct="1">
              <a:spcBef>
                <a:spcPts val="1800"/>
              </a:spcBef>
              <a:spcAft>
                <a:spcPts val="0"/>
              </a:spcAft>
              <a:buClrTx/>
              <a:buSzPct val="75000"/>
              <a:buFont typeface="Wingdings" panose="05000000000000000000" pitchFamily="2" charset="2"/>
              <a:buChar char="§"/>
              <a:tabLst/>
              <a:defRPr/>
            </a:pPr>
            <a:r>
              <a:rPr kumimoji="0" lang="en-US" sz="1800" b="1" i="0" u="none" strike="noStrike" kern="1200" cap="none" spc="0" normalizeH="0" baseline="0" noProof="0" dirty="0">
                <a:ln>
                  <a:noFill/>
                </a:ln>
                <a:effectLst/>
                <a:uLnTx/>
                <a:uFillTx/>
                <a:latin typeface="Plantagenet Cherokee"/>
                <a:ea typeface="+mn-ea"/>
                <a:cs typeface="+mn-cs"/>
              </a:rPr>
              <a:t>Contact person for you to address any problems that arise with students during internship</a:t>
            </a:r>
          </a:p>
          <a:p>
            <a:r>
              <a:rPr lang="en-US" sz="1800" b="1" dirty="0">
                <a:latin typeface="+mj-lt"/>
              </a:rPr>
              <a:t>Monitors and grades all assignments/papers/documentation (learning contract, midterm evaluation, final evaluation, record of field hours, supervisory log) on IPT.</a:t>
            </a:r>
          </a:p>
          <a:p>
            <a:r>
              <a:rPr lang="en-US" sz="1800" b="1" dirty="0">
                <a:latin typeface="+mj-lt"/>
              </a:rPr>
              <a:t>Conducts Site Visit / Phone Conferences with agency and student during the semester as needed.</a:t>
            </a:r>
          </a:p>
          <a:p>
            <a:pPr marL="0" indent="0">
              <a:buNone/>
            </a:pPr>
            <a:endParaRPr lang="en-US" sz="1400" dirty="0">
              <a:latin typeface="+mj-lt"/>
            </a:endParaRPr>
          </a:p>
        </p:txBody>
      </p:sp>
      <p:sp>
        <p:nvSpPr>
          <p:cNvPr id="2" name="Footer Placeholder 1"/>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Euphemia"/>
              <a:ea typeface="+mn-ea"/>
              <a:cs typeface="+mn-cs"/>
            </a:endParaRPr>
          </a:p>
        </p:txBody>
      </p:sp>
    </p:spTree>
    <p:extLst>
      <p:ext uri="{BB962C8B-B14F-4D97-AF65-F5344CB8AC3E}">
        <p14:creationId xmlns:p14="http://schemas.microsoft.com/office/powerpoint/2010/main" val="682321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solidFill>
                  <a:schemeClr val="accent2">
                    <a:lumMod val="75000"/>
                  </a:schemeClr>
                </a:solidFill>
                <a:latin typeface="Algerian" panose="04020705040A02060702" pitchFamily="82" charset="0"/>
              </a:rPr>
              <a:t>Field Seminar Instructor/Liaison</a:t>
            </a:r>
            <a:endParaRPr lang="en-US" sz="3600" dirty="0">
              <a:solidFill>
                <a:schemeClr val="accent2">
                  <a:lumMod val="75000"/>
                </a:schemeClr>
              </a:solidFill>
              <a:latin typeface="Algerian" panose="04020705040A02060702" pitchFamily="82" charset="0"/>
            </a:endParaRPr>
          </a:p>
        </p:txBody>
      </p:sp>
      <p:sp>
        <p:nvSpPr>
          <p:cNvPr id="14" name="Content Placeholder 13"/>
          <p:cNvSpPr>
            <a:spLocks noGrp="1"/>
          </p:cNvSpPr>
          <p:nvPr>
            <p:ph idx="1"/>
          </p:nvPr>
        </p:nvSpPr>
        <p:spPr>
          <a:xfrm>
            <a:off x="831239" y="1495101"/>
            <a:ext cx="10254343" cy="4861249"/>
          </a:xfrm>
        </p:spPr>
        <p:txBody>
          <a:bodyPr anchor="t">
            <a:noAutofit/>
          </a:bodyPr>
          <a:lstStyle/>
          <a:p>
            <a:pPr>
              <a:buSzPct val="75000"/>
            </a:pPr>
            <a:r>
              <a:rPr lang="en-US" b="1" dirty="0">
                <a:latin typeface="Calibri" panose="020F0502020204030204" pitchFamily="34" charset="0"/>
                <a:cs typeface="Calibri" panose="020F0502020204030204" pitchFamily="34" charset="0"/>
              </a:rPr>
              <a:t>Please initiate contact with the Seminar Instructor/Liaison early and as often as necessary to assist you with problems.</a:t>
            </a:r>
          </a:p>
          <a:p>
            <a:pPr marL="0" indent="0">
              <a:buSzPct val="75000"/>
              <a:buNone/>
            </a:pPr>
            <a:r>
              <a:rPr lang="en-US" dirty="0">
                <a:solidFill>
                  <a:srgbClr val="0070C0"/>
                </a:solidFill>
                <a:latin typeface="Calibri" panose="020F0502020204030204" pitchFamily="34" charset="0"/>
                <a:cs typeface="Calibri" panose="020F0502020204030204" pitchFamily="34" charset="0"/>
              </a:rPr>
              <a:t>	              </a:t>
            </a:r>
            <a:r>
              <a:rPr lang="en-US" sz="2800" b="1" dirty="0">
                <a:solidFill>
                  <a:srgbClr val="0070C0"/>
                </a:solidFill>
                <a:latin typeface="Calibri" panose="020F0502020204030204" pitchFamily="34" charset="0"/>
                <a:cs typeface="Calibri" panose="020F0502020204030204" pitchFamily="34" charset="0"/>
              </a:rPr>
              <a:t>The Seminar Instructor is your Partner.</a:t>
            </a:r>
          </a:p>
          <a:p>
            <a:pPr marL="0" indent="0">
              <a:buSzPct val="75000"/>
              <a:buNone/>
            </a:pP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As with any </a:t>
            </a:r>
            <a:r>
              <a:rPr lang="en-US" sz="2800" b="1" dirty="0">
                <a:solidFill>
                  <a:srgbClr val="0070C0"/>
                </a:solidFill>
                <a:latin typeface="Calibri" panose="020F0502020204030204" pitchFamily="34" charset="0"/>
                <a:cs typeface="Calibri" panose="020F0502020204030204" pitchFamily="34" charset="0"/>
              </a:rPr>
              <a:t>partnership…Communication is key!</a:t>
            </a:r>
            <a:endParaRPr kumimoji="0" 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800"/>
              </a:spcBef>
              <a:spcAft>
                <a:spcPts val="0"/>
              </a:spcAft>
              <a:buClrTx/>
              <a:buSzPct val="75000"/>
              <a:buFont typeface="Wingdings" panose="05000000000000000000" pitchFamily="2" charset="2"/>
              <a:buChar char="§"/>
              <a:tabLst/>
              <a:defRPr/>
            </a:pPr>
            <a:r>
              <a:rPr kumimoji="0" 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Maintains phone and e-mail contact with the Agency Field Instructor throughout the field placement</a:t>
            </a:r>
          </a:p>
          <a:p>
            <a:pPr>
              <a:buSzPct val="75000"/>
              <a:defRPr/>
            </a:pPr>
            <a:r>
              <a:rPr lang="en-US" dirty="0">
                <a:latin typeface="Calibri" panose="020F0502020204030204" pitchFamily="34" charset="0"/>
                <a:cs typeface="Calibri" panose="020F0502020204030204" pitchFamily="34" charset="0"/>
              </a:rPr>
              <a:t>Each Agency Field Instructor will receive an email in week 3 or 4 as a brief check-in on student’s progress – very important to respond to this email with an update on how student is doing.</a:t>
            </a:r>
          </a:p>
          <a:p>
            <a:pPr>
              <a:buSzPct val="75000"/>
              <a:defRPr/>
            </a:pPr>
            <a:r>
              <a:rPr lang="en-US" dirty="0">
                <a:solidFill>
                  <a:schemeClr val="tx1"/>
                </a:solidFill>
                <a:latin typeface="Calibri" panose="020F0502020204030204" pitchFamily="34" charset="0"/>
                <a:cs typeface="Calibri" panose="020F0502020204030204" pitchFamily="34" charset="0"/>
              </a:rPr>
              <a:t>A </a:t>
            </a:r>
            <a:r>
              <a:rPr lang="en-US" b="1" dirty="0">
                <a:solidFill>
                  <a:schemeClr val="tx1"/>
                </a:solidFill>
                <a:latin typeface="Calibri" panose="020F0502020204030204" pitchFamily="34" charset="0"/>
                <a:cs typeface="Calibri" panose="020F0502020204030204" pitchFamily="34" charset="0"/>
              </a:rPr>
              <a:t>site visit </a:t>
            </a:r>
            <a:r>
              <a:rPr lang="en-US" dirty="0">
                <a:solidFill>
                  <a:schemeClr val="tx1"/>
                </a:solidFill>
                <a:latin typeface="Calibri" panose="020F0502020204030204" pitchFamily="34" charset="0"/>
                <a:cs typeface="Calibri" panose="020F0502020204030204" pitchFamily="34" charset="0"/>
              </a:rPr>
              <a:t>will be held during the Spring Semester via Zoom or in person, to assess how things are going and to ensure students are connecting the competencies to their daily tasks at the agency. </a:t>
            </a:r>
            <a:endParaRPr lang="en-US" b="1" dirty="0">
              <a:solidFill>
                <a:schemeClr val="tx1"/>
              </a:solidFill>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90000"/>
              </a:lnSpc>
              <a:spcBef>
                <a:spcPts val="1800"/>
              </a:spcBef>
              <a:spcAft>
                <a:spcPts val="0"/>
              </a:spcAft>
              <a:buClrTx/>
              <a:buSzPct val="75000"/>
              <a:buFont typeface="Wingdings" panose="05000000000000000000" pitchFamily="2" charset="2"/>
              <a:buChar char="§"/>
              <a:tabLst/>
              <a:defRPr/>
            </a:pPr>
            <a:endParaRPr kumimoji="0" 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indent="0">
              <a:buSzPct val="75000"/>
              <a:buNone/>
            </a:pPr>
            <a:endParaRPr lang="en-US" dirty="0">
              <a:latin typeface="Calibri" panose="020F0502020204030204" pitchFamily="34" charset="0"/>
              <a:cs typeface="Calibri" panose="020F0502020204030204" pitchFamily="34" charset="0"/>
            </a:endParaRP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fld id="{8C4D7D51-FB62-4E9C-900D-317953275DAB}" type="datetime1">
              <a:rPr lang="en-US" smtClean="0"/>
              <a:t>12/31/2021</a:t>
            </a:fld>
            <a:endParaRPr lang="en-US" dirty="0"/>
          </a:p>
        </p:txBody>
      </p:sp>
    </p:spTree>
    <p:extLst>
      <p:ext uri="{BB962C8B-B14F-4D97-AF65-F5344CB8AC3E}">
        <p14:creationId xmlns:p14="http://schemas.microsoft.com/office/powerpoint/2010/main" val="4104183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572493" y="238539"/>
            <a:ext cx="11018520" cy="1434415"/>
          </a:xfrm>
        </p:spPr>
        <p:txBody>
          <a:bodyPr anchor="b">
            <a:normAutofit/>
          </a:bodyPr>
          <a:lstStyle/>
          <a:p>
            <a:r>
              <a:rPr lang="en-US" sz="5400" dirty="0"/>
              <a:t>Purpose of Field Seminar Class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p:cNvSpPr>
            <a:spLocks noGrp="1"/>
          </p:cNvSpPr>
          <p:nvPr>
            <p:ph idx="1"/>
          </p:nvPr>
        </p:nvSpPr>
        <p:spPr>
          <a:xfrm>
            <a:off x="369563" y="2074886"/>
            <a:ext cx="7112425" cy="4278995"/>
          </a:xfrm>
        </p:spPr>
        <p:txBody>
          <a:bodyPr anchor="t">
            <a:normAutofit/>
          </a:bodyPr>
          <a:lstStyle/>
          <a:p>
            <a:pPr marL="228600" marR="0" lvl="0" indent="-228600" algn="l" defTabSz="914400" rtl="0" eaLnBrk="1" fontAlgn="auto" latinLnBrk="0" hangingPunct="1">
              <a:lnSpc>
                <a:spcPct val="90000"/>
              </a:lnSpc>
              <a:spcBef>
                <a:spcPts val="1800"/>
              </a:spcBef>
              <a:spcAft>
                <a:spcPts val="0"/>
              </a:spcAft>
              <a:buClrTx/>
              <a:buSzPct val="85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Plantagenet Cherokee"/>
                <a:ea typeface="+mn-ea"/>
                <a:cs typeface="+mn-cs"/>
              </a:rPr>
              <a:t>Opportunity to process field experience</a:t>
            </a:r>
          </a:p>
          <a:p>
            <a:pPr marL="228600" marR="0" lvl="0" indent="-228600" algn="l" defTabSz="914400" rtl="0" eaLnBrk="1" fontAlgn="auto" latinLnBrk="0" hangingPunct="1">
              <a:lnSpc>
                <a:spcPct val="90000"/>
              </a:lnSpc>
              <a:spcBef>
                <a:spcPts val="1800"/>
              </a:spcBef>
              <a:spcAft>
                <a:spcPts val="0"/>
              </a:spcAft>
              <a:buClrTx/>
              <a:buSzPct val="85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Plantagenet Cherokee"/>
                <a:ea typeface="+mn-ea"/>
                <a:cs typeface="+mn-cs"/>
              </a:rPr>
              <a:t>Develop a sense of self in practice</a:t>
            </a:r>
          </a:p>
          <a:p>
            <a:pPr marL="228600" marR="0" lvl="0" indent="-228600" algn="l" defTabSz="914400" rtl="0" eaLnBrk="1" fontAlgn="auto" latinLnBrk="0" hangingPunct="1">
              <a:lnSpc>
                <a:spcPct val="90000"/>
              </a:lnSpc>
              <a:spcBef>
                <a:spcPts val="1800"/>
              </a:spcBef>
              <a:spcAft>
                <a:spcPts val="0"/>
              </a:spcAft>
              <a:buClrTx/>
              <a:buSzPct val="85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Plantagenet Cherokee"/>
                <a:ea typeface="+mn-ea"/>
                <a:cs typeface="+mn-cs"/>
              </a:rPr>
              <a:t>Collaborate on ethical dilemmas</a:t>
            </a:r>
          </a:p>
          <a:p>
            <a:pPr marL="228600" marR="0" lvl="0" indent="-228600" algn="l" defTabSz="914400" rtl="0" eaLnBrk="1" fontAlgn="auto" latinLnBrk="0" hangingPunct="1">
              <a:lnSpc>
                <a:spcPct val="90000"/>
              </a:lnSpc>
              <a:spcBef>
                <a:spcPts val="1800"/>
              </a:spcBef>
              <a:spcAft>
                <a:spcPts val="0"/>
              </a:spcAft>
              <a:buClrTx/>
              <a:buSzPct val="85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Plantagenet Cherokee"/>
                <a:ea typeface="+mn-ea"/>
                <a:cs typeface="+mn-cs"/>
              </a:rPr>
              <a:t>Strive for cultural humility &amp; competence</a:t>
            </a:r>
          </a:p>
          <a:p>
            <a:pPr marL="228600" marR="0" lvl="0" indent="-228600" algn="l" defTabSz="914400" rtl="0" eaLnBrk="1" fontAlgn="auto" latinLnBrk="0" hangingPunct="1">
              <a:lnSpc>
                <a:spcPct val="90000"/>
              </a:lnSpc>
              <a:spcBef>
                <a:spcPts val="1800"/>
              </a:spcBef>
              <a:spcAft>
                <a:spcPts val="0"/>
              </a:spcAft>
              <a:buClrTx/>
              <a:buSzPct val="85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Plantagenet Cherokee"/>
                <a:ea typeface="+mn-ea"/>
                <a:cs typeface="+mn-cs"/>
              </a:rPr>
              <a:t>Become familiar with other agencies; community resources</a:t>
            </a:r>
          </a:p>
          <a:p>
            <a:pPr marL="228600" marR="0" lvl="0" indent="-228600" algn="l" defTabSz="914400" rtl="0" eaLnBrk="1" fontAlgn="auto" latinLnBrk="0" hangingPunct="1">
              <a:lnSpc>
                <a:spcPct val="90000"/>
              </a:lnSpc>
              <a:spcBef>
                <a:spcPts val="1800"/>
              </a:spcBef>
              <a:spcAft>
                <a:spcPts val="0"/>
              </a:spcAft>
              <a:buClrTx/>
              <a:buSzPct val="85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Plantagenet Cherokee"/>
                <a:ea typeface="+mn-ea"/>
                <a:cs typeface="+mn-cs"/>
              </a:rPr>
              <a:t>Gain understanding of CSWE Accreditation standards (9 competencies)</a:t>
            </a:r>
          </a:p>
          <a:p>
            <a:pPr marL="228600" marR="0" lvl="0" indent="-228600" algn="l" defTabSz="914400" rtl="0" eaLnBrk="1" fontAlgn="auto" latinLnBrk="0" hangingPunct="1">
              <a:lnSpc>
                <a:spcPct val="90000"/>
              </a:lnSpc>
              <a:spcBef>
                <a:spcPts val="1800"/>
              </a:spcBef>
              <a:spcAft>
                <a:spcPts val="0"/>
              </a:spcAft>
              <a:buClrTx/>
              <a:buSzPct val="85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Plantagenet Cherokee"/>
                <a:ea typeface="+mn-ea"/>
                <a:cs typeface="+mn-cs"/>
              </a:rPr>
              <a:t>Networking &amp; Collaboration opportunities</a:t>
            </a:r>
          </a:p>
          <a:p>
            <a:pPr marL="0" indent="0">
              <a:buNone/>
            </a:pPr>
            <a:endParaRPr lang="en-US" sz="2200" dirty="0">
              <a:latin typeface="+mj-lt"/>
            </a:endParaRPr>
          </a:p>
        </p:txBody>
      </p:sp>
      <p:pic>
        <p:nvPicPr>
          <p:cNvPr id="6" name="Picture 2" descr="See the source image">
            <a:extLst>
              <a:ext uri="{FF2B5EF4-FFF2-40B4-BE49-F238E27FC236}">
                <a16:creationId xmlns:a16="http://schemas.microsoft.com/office/drawing/2014/main" id="{B9C4C36D-96D2-48F4-B3E0-819B578A67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20" r="32364"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pPr>
            <a:fld id="{55FDC3A8-5D91-4FFA-BFEA-9B5AC9AB56F9}" type="datetime1">
              <a:rPr lang="en-US" smtClean="0"/>
              <a:pPr>
                <a:spcAft>
                  <a:spcPts val="600"/>
                </a:spcAft>
              </a:pPr>
              <a:t>12/31/2021</a:t>
            </a:fld>
            <a:endParaRPr lang="en-US"/>
          </a:p>
        </p:txBody>
      </p:sp>
      <p:sp>
        <p:nvSpPr>
          <p:cNvPr id="2" name="Footer Placeholder 1"/>
          <p:cNvSpPr>
            <a:spLocks noGrp="1"/>
          </p:cNvSpPr>
          <p:nvPr>
            <p:ph type="ftr" sz="quarter" idx="11"/>
          </p:nvPr>
        </p:nvSpPr>
        <p:spPr>
          <a:xfrm>
            <a:off x="4038600" y="6356350"/>
            <a:ext cx="4114800" cy="365125"/>
          </a:xfrm>
        </p:spPr>
        <p:txBody>
          <a:bodyPr>
            <a:normAutofit/>
          </a:bodyPr>
          <a:lstStyle/>
          <a:p>
            <a:endParaRPr lang="en-US" dirty="0"/>
          </a:p>
        </p:txBody>
      </p:sp>
    </p:spTree>
    <p:extLst>
      <p:ext uri="{BB962C8B-B14F-4D97-AF65-F5344CB8AC3E}">
        <p14:creationId xmlns:p14="http://schemas.microsoft.com/office/powerpoint/2010/main" val="2594397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solidFill>
                  <a:schemeClr val="accent2">
                    <a:lumMod val="75000"/>
                  </a:schemeClr>
                </a:solidFill>
                <a:latin typeface="Algerian" panose="04020705040A02060702" pitchFamily="82" charset="0"/>
              </a:rPr>
              <a:t>Agency Roles</a:t>
            </a:r>
            <a:endParaRPr lang="en-US" sz="3600" dirty="0">
              <a:solidFill>
                <a:schemeClr val="accent2">
                  <a:lumMod val="75000"/>
                </a:schemeClr>
              </a:solidFill>
              <a:latin typeface="Algerian" panose="04020705040A02060702" pitchFamily="82" charset="0"/>
            </a:endParaRPr>
          </a:p>
        </p:txBody>
      </p:sp>
      <p:sp>
        <p:nvSpPr>
          <p:cNvPr id="14" name="Content Placeholder 13"/>
          <p:cNvSpPr>
            <a:spLocks noGrp="1"/>
          </p:cNvSpPr>
          <p:nvPr>
            <p:ph idx="1"/>
          </p:nvPr>
        </p:nvSpPr>
        <p:spPr>
          <a:xfrm>
            <a:off x="578497" y="1173162"/>
            <a:ext cx="10842171" cy="5479565"/>
          </a:xfrm>
        </p:spPr>
        <p:txBody>
          <a:bodyPr anchor="t">
            <a:noAutofit/>
          </a:bodyPr>
          <a:lstStyle/>
          <a:p>
            <a:pPr marL="0" indent="0">
              <a:lnSpc>
                <a:spcPct val="150000"/>
              </a:lnSpc>
              <a:buSzPct val="75000"/>
              <a:buNone/>
            </a:pPr>
            <a:r>
              <a:rPr lang="en-US" b="1" u="sng" dirty="0">
                <a:solidFill>
                  <a:schemeClr val="accent2">
                    <a:lumMod val="75000"/>
                  </a:schemeClr>
                </a:solidFill>
                <a:latin typeface="+mj-lt"/>
              </a:rPr>
              <a:t>Field Instructor</a:t>
            </a:r>
            <a:r>
              <a:rPr lang="en-US" b="1" dirty="0">
                <a:solidFill>
                  <a:schemeClr val="accent2">
                    <a:lumMod val="75000"/>
                  </a:schemeClr>
                </a:solidFill>
                <a:latin typeface="+mj-lt"/>
              </a:rPr>
              <a:t>  </a:t>
            </a:r>
          </a:p>
          <a:p>
            <a:pPr lvl="1">
              <a:buSzPct val="75000"/>
            </a:pPr>
            <a:r>
              <a:rPr lang="en-US" sz="2000" dirty="0">
                <a:latin typeface="+mj-lt"/>
              </a:rPr>
              <a:t>LCSW, MSW or a BSW Degree with 2 years post-graduation social work experience</a:t>
            </a:r>
          </a:p>
          <a:p>
            <a:pPr lvl="1">
              <a:buSzPct val="75000"/>
            </a:pPr>
            <a:r>
              <a:rPr lang="en-US" sz="2000" dirty="0">
                <a:latin typeface="+mj-lt"/>
              </a:rPr>
              <a:t>Attend 12-hour supervisory course </a:t>
            </a:r>
          </a:p>
          <a:p>
            <a:pPr marL="0" indent="0">
              <a:lnSpc>
                <a:spcPct val="100000"/>
              </a:lnSpc>
              <a:buSzPct val="75000"/>
              <a:buNone/>
            </a:pPr>
            <a:r>
              <a:rPr lang="en-US" b="1" u="sng" dirty="0">
                <a:solidFill>
                  <a:schemeClr val="accent2">
                    <a:lumMod val="75000"/>
                  </a:schemeClr>
                </a:solidFill>
                <a:latin typeface="+mj-lt"/>
              </a:rPr>
              <a:t>Task Supervisor </a:t>
            </a:r>
          </a:p>
          <a:p>
            <a:pPr lvl="1">
              <a:buSzPct val="75000"/>
            </a:pPr>
            <a:r>
              <a:rPr lang="en-US" sz="2000" dirty="0">
                <a:latin typeface="+mj-lt"/>
              </a:rPr>
              <a:t>Agency staff member (of any profession or licensure) assigned to supervise specific learning tasks given to student</a:t>
            </a:r>
          </a:p>
          <a:p>
            <a:pPr lvl="1">
              <a:buSzPct val="75000"/>
            </a:pPr>
            <a:r>
              <a:rPr lang="en-US" sz="2000" dirty="0">
                <a:latin typeface="+mj-lt"/>
              </a:rPr>
              <a:t>May provide ongoing feedback to student regarding performance in field and participate in student evaluation with Agency Field Instructor and student</a:t>
            </a:r>
          </a:p>
          <a:p>
            <a:pPr lvl="1">
              <a:buSzPct val="75000"/>
            </a:pPr>
            <a:r>
              <a:rPr lang="en-US" sz="2000" dirty="0">
                <a:latin typeface="+mj-lt"/>
              </a:rPr>
              <a:t>May sign certain field documents</a:t>
            </a:r>
          </a:p>
          <a:p>
            <a:pPr lvl="1">
              <a:buSzPct val="75000"/>
            </a:pPr>
            <a:r>
              <a:rPr lang="en-US" sz="2000" dirty="0">
                <a:latin typeface="+mj-lt"/>
              </a:rPr>
              <a:t>Can apply for the tuition voucher if they field instructor does not want it, if they have participated regularly in supervision of the student and signed the semester evaluation and attended the site visit</a:t>
            </a:r>
          </a:p>
          <a:p>
            <a:pPr marL="457200" lvl="1" indent="0">
              <a:buSzPct val="75000"/>
              <a:buNone/>
            </a:pPr>
            <a:endParaRPr lang="en-US" sz="3400" dirty="0">
              <a:latin typeface="+mj-lt"/>
            </a:endParaRPr>
          </a:p>
          <a:p>
            <a:pPr marL="457200" lvl="1" indent="0">
              <a:buSzPct val="75000"/>
              <a:buNone/>
            </a:pPr>
            <a:r>
              <a:rPr lang="en-US" sz="3400" dirty="0">
                <a:latin typeface="+mj-lt"/>
              </a:rPr>
              <a:t>**Zoom Poll</a:t>
            </a:r>
          </a:p>
          <a:p>
            <a:pPr marL="0" indent="0">
              <a:buSzPct val="75000"/>
              <a:buNone/>
            </a:pPr>
            <a:endParaRPr lang="en-US" sz="32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2882211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solidFill>
                  <a:schemeClr val="accent2">
                    <a:lumMod val="75000"/>
                  </a:schemeClr>
                </a:solidFill>
                <a:latin typeface="Algerian" panose="04020705040A02060702" pitchFamily="82" charset="0"/>
              </a:rPr>
              <a:t>Role of Agency Field Instructor</a:t>
            </a:r>
            <a:endParaRPr lang="en-US" sz="3600" dirty="0">
              <a:solidFill>
                <a:schemeClr val="accent2">
                  <a:lumMod val="75000"/>
                </a:schemeClr>
              </a:solidFill>
              <a:latin typeface="Algerian" panose="04020705040A02060702" pitchFamily="82" charset="0"/>
            </a:endParaRPr>
          </a:p>
        </p:txBody>
      </p:sp>
      <p:sp>
        <p:nvSpPr>
          <p:cNvPr id="14" name="Content Placeholder 13"/>
          <p:cNvSpPr>
            <a:spLocks noGrp="1"/>
          </p:cNvSpPr>
          <p:nvPr>
            <p:ph idx="1"/>
          </p:nvPr>
        </p:nvSpPr>
        <p:spPr>
          <a:xfrm>
            <a:off x="1104899" y="1402988"/>
            <a:ext cx="9982200" cy="4953361"/>
          </a:xfrm>
        </p:spPr>
        <p:txBody>
          <a:bodyPr anchor="t">
            <a:noAutofit/>
          </a:bodyPr>
          <a:lstStyle/>
          <a:p>
            <a:pPr marL="0" indent="0">
              <a:lnSpc>
                <a:spcPct val="100000"/>
              </a:lnSpc>
              <a:spcBef>
                <a:spcPts val="0"/>
              </a:spcBef>
              <a:buSzPct val="75000"/>
              <a:buNone/>
            </a:pPr>
            <a:r>
              <a:rPr lang="en-US" sz="2400" b="1" dirty="0">
                <a:solidFill>
                  <a:schemeClr val="accent2">
                    <a:lumMod val="75000"/>
                  </a:schemeClr>
                </a:solidFill>
                <a:latin typeface="+mj-lt"/>
              </a:rPr>
              <a:t>Powerful role and strong impact on student. </a:t>
            </a:r>
          </a:p>
          <a:p>
            <a:pPr marL="0" indent="0">
              <a:lnSpc>
                <a:spcPct val="100000"/>
              </a:lnSpc>
              <a:spcBef>
                <a:spcPts val="0"/>
              </a:spcBef>
              <a:buSzPct val="75000"/>
              <a:buNone/>
            </a:pPr>
            <a:endParaRPr lang="en-US" sz="2400" dirty="0">
              <a:latin typeface="+mj-lt"/>
            </a:endParaRPr>
          </a:p>
          <a:p>
            <a:pPr marL="0" indent="0">
              <a:lnSpc>
                <a:spcPct val="100000"/>
              </a:lnSpc>
              <a:spcBef>
                <a:spcPts val="0"/>
              </a:spcBef>
              <a:buSzPct val="75000"/>
              <a:buNone/>
            </a:pPr>
            <a:r>
              <a:rPr lang="en-US" sz="2400" b="1" u="sng" dirty="0"/>
              <a:t>Critical Component of Student Success</a:t>
            </a:r>
            <a:r>
              <a:rPr lang="en-US" sz="2400" dirty="0"/>
              <a:t>:</a:t>
            </a:r>
          </a:p>
          <a:p>
            <a:pPr marL="0" indent="0">
              <a:lnSpc>
                <a:spcPct val="100000"/>
              </a:lnSpc>
              <a:spcBef>
                <a:spcPts val="0"/>
              </a:spcBef>
              <a:buSzPct val="75000"/>
              <a:buNone/>
            </a:pPr>
            <a:r>
              <a:rPr lang="en-US" sz="2400" dirty="0">
                <a:latin typeface="+mj-lt"/>
              </a:rPr>
              <a:t> </a:t>
            </a:r>
          </a:p>
          <a:p>
            <a:pPr>
              <a:lnSpc>
                <a:spcPct val="100000"/>
              </a:lnSpc>
              <a:spcBef>
                <a:spcPts val="0"/>
              </a:spcBef>
              <a:buSzPct val="75000"/>
            </a:pPr>
            <a:r>
              <a:rPr lang="en-US" sz="2400" dirty="0">
                <a:latin typeface="+mj-lt"/>
              </a:rPr>
              <a:t> Provide ongoing feedback and weekly supervision to social work intern </a:t>
            </a:r>
          </a:p>
          <a:p>
            <a:pPr>
              <a:buSzPct val="75000"/>
            </a:pPr>
            <a:r>
              <a:rPr lang="en-US" sz="2400" dirty="0">
                <a:latin typeface="+mj-lt"/>
              </a:rPr>
              <a:t>Teach social work practice to student and support the learning process</a:t>
            </a:r>
          </a:p>
          <a:p>
            <a:pPr>
              <a:buSzPct val="75000"/>
            </a:pPr>
            <a:r>
              <a:rPr lang="en-US" sz="2400" dirty="0">
                <a:latin typeface="+mj-lt"/>
              </a:rPr>
              <a:t>Communicate understanding of social work practice beyond knowledge of the specific placement setting</a:t>
            </a:r>
          </a:p>
          <a:p>
            <a:pPr>
              <a:buSzPct val="75000"/>
            </a:pPr>
            <a:r>
              <a:rPr lang="en-US" sz="2400" dirty="0">
                <a:latin typeface="+mj-lt"/>
              </a:rPr>
              <a:t>Assist student in developing the values and ethics of the social work profession</a:t>
            </a:r>
          </a:p>
          <a:p>
            <a:pPr marL="0" indent="0">
              <a:buSzPct val="75000"/>
              <a:buNone/>
            </a:pPr>
            <a:endParaRPr lang="en-US" sz="3200" dirty="0">
              <a:latin typeface="+mj-lt"/>
            </a:endParaRP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fld id="{6FFE405D-6271-450E-A015-842881B0546F}" type="datetime1">
              <a:rPr lang="en-US" smtClean="0"/>
              <a:t>12/31/2021</a:t>
            </a:fld>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14823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416321" y="235318"/>
            <a:ext cx="5183613" cy="1128068"/>
          </a:xfrm>
        </p:spPr>
        <p:txBody>
          <a:bodyPr anchor="ctr">
            <a:normAutofit/>
          </a:bodyPr>
          <a:lstStyle/>
          <a:p>
            <a:r>
              <a:rPr lang="en-US" sz="3700" dirty="0">
                <a:solidFill>
                  <a:schemeClr val="accent2">
                    <a:lumMod val="75000"/>
                  </a:schemeClr>
                </a:solidFill>
                <a:latin typeface="Algerian" panose="04020705040A02060702" pitchFamily="82" charset="0"/>
              </a:rPr>
              <a:t>Role of Agency Field Instructor</a:t>
            </a:r>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p:cNvSpPr>
            <a:spLocks noGrp="1"/>
          </p:cNvSpPr>
          <p:nvPr>
            <p:ph idx="1"/>
          </p:nvPr>
        </p:nvSpPr>
        <p:spPr>
          <a:xfrm>
            <a:off x="251841" y="2306606"/>
            <a:ext cx="5512571" cy="4599166"/>
          </a:xfrm>
        </p:spPr>
        <p:txBody>
          <a:bodyPr anchor="ctr">
            <a:normAutofit lnSpcReduction="10000"/>
          </a:bodyPr>
          <a:lstStyle/>
          <a:p>
            <a:pPr marL="0" indent="0">
              <a:spcBef>
                <a:spcPts val="0"/>
              </a:spcBef>
              <a:buSzPct val="75000"/>
              <a:buNone/>
            </a:pPr>
            <a:r>
              <a:rPr lang="en-US" b="1" dirty="0">
                <a:latin typeface="+mj-lt"/>
              </a:rPr>
              <a:t>Specific Tasks:  </a:t>
            </a:r>
          </a:p>
          <a:p>
            <a:pPr>
              <a:buSzPct val="75000"/>
            </a:pPr>
            <a:r>
              <a:rPr lang="en-US" sz="1800" dirty="0">
                <a:latin typeface="+mj-lt"/>
              </a:rPr>
              <a:t>Provide student with a general orientation to field agency</a:t>
            </a:r>
          </a:p>
          <a:p>
            <a:pPr>
              <a:buSzPct val="75000"/>
            </a:pPr>
            <a:r>
              <a:rPr lang="en-US" sz="1800" dirty="0">
                <a:latin typeface="+mj-lt"/>
              </a:rPr>
              <a:t>Identify and/or design learning assignments for the student</a:t>
            </a:r>
          </a:p>
          <a:p>
            <a:pPr>
              <a:buSzPct val="75000"/>
            </a:pPr>
            <a:r>
              <a:rPr lang="en-US" sz="1800" dirty="0">
                <a:latin typeface="+mj-lt"/>
              </a:rPr>
              <a:t>Review, modify (as needed) and sign the student’s Learning Contract.  Complete all student forms and evaluations.</a:t>
            </a:r>
          </a:p>
          <a:p>
            <a:pPr>
              <a:buSzPct val="75000"/>
            </a:pPr>
            <a:r>
              <a:rPr lang="en-US" sz="1800" dirty="0">
                <a:latin typeface="+mj-lt"/>
              </a:rPr>
              <a:t>Schedule weekly supervisory conferences (minimum of 1 hour) with the student to assist in relating assignments and theory to social work practice</a:t>
            </a:r>
          </a:p>
          <a:p>
            <a:pPr>
              <a:buSzPct val="75000"/>
            </a:pPr>
            <a:r>
              <a:rPr lang="en-US" sz="1800" dirty="0">
                <a:latin typeface="+mj-lt"/>
              </a:rPr>
              <a:t>Process issues associated with the profession of social work (ethical dilemmas, conflicts of interest, self-care, etc.)</a:t>
            </a:r>
          </a:p>
          <a:p>
            <a:pPr marL="0" indent="0">
              <a:buSzPct val="75000"/>
              <a:buNone/>
            </a:pPr>
            <a:endParaRPr lang="en-US" sz="1600" dirty="0">
              <a:latin typeface="+mj-lt"/>
            </a:endParaRPr>
          </a:p>
          <a:p>
            <a:pPr marL="0" indent="0">
              <a:buSzPct val="75000"/>
              <a:buNone/>
            </a:pPr>
            <a:endParaRPr lang="en-US" sz="1400" dirty="0">
              <a:latin typeface="+mj-lt"/>
            </a:endParaRPr>
          </a:p>
          <a:p>
            <a:pPr marL="0" indent="0">
              <a:buNone/>
            </a:pPr>
            <a:endParaRPr lang="en-US" sz="1400" dirty="0">
              <a:latin typeface="+mj-lt"/>
            </a:endParaRPr>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ee the source image">
            <a:extLst>
              <a:ext uri="{FF2B5EF4-FFF2-40B4-BE49-F238E27FC236}">
                <a16:creationId xmlns:a16="http://schemas.microsoft.com/office/drawing/2014/main" id="{FB2A6F60-9B4C-49E9-9DC7-5AA020F499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33" r="1306"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589560" y="6492240"/>
            <a:ext cx="2991840" cy="365125"/>
          </a:xfrm>
        </p:spPr>
        <p:txBody>
          <a:bodyPr>
            <a:normAutofit/>
          </a:bodyPr>
          <a:lstStyle/>
          <a:p>
            <a:pPr>
              <a:spcAft>
                <a:spcPts val="600"/>
              </a:spcAft>
            </a:pPr>
            <a:fld id="{2E1F7A5C-F767-409E-BF01-243C6FD6F03B}" type="datetime1">
              <a:rPr lang="en-US" smtClean="0"/>
              <a:pPr>
                <a:spcAft>
                  <a:spcPts val="600"/>
                </a:spcAft>
              </a:pPr>
              <a:t>12/31/2021</a:t>
            </a:fld>
            <a:endParaRPr lang="en-US"/>
          </a:p>
        </p:txBody>
      </p:sp>
      <p:sp>
        <p:nvSpPr>
          <p:cNvPr id="2" name="Footer Placeholder 1"/>
          <p:cNvSpPr>
            <a:spLocks noGrp="1"/>
          </p:cNvSpPr>
          <p:nvPr>
            <p:ph type="ftr" sz="quarter" idx="11"/>
          </p:nvPr>
        </p:nvSpPr>
        <p:spPr>
          <a:xfrm>
            <a:off x="5685810" y="6492240"/>
            <a:ext cx="3050866" cy="365125"/>
          </a:xfrm>
        </p:spPr>
        <p:txBody>
          <a:bodyPr>
            <a:normAutofit/>
          </a:bodyPr>
          <a:lstStyle/>
          <a:p>
            <a:pPr algn="l"/>
            <a:endParaRPr lang="en-US"/>
          </a:p>
        </p:txBody>
      </p:sp>
    </p:spTree>
    <p:extLst>
      <p:ext uri="{BB962C8B-B14F-4D97-AF65-F5344CB8AC3E}">
        <p14:creationId xmlns:p14="http://schemas.microsoft.com/office/powerpoint/2010/main" val="1712811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430" y="1167795"/>
            <a:ext cx="6586491" cy="1286160"/>
          </a:xfrm>
        </p:spPr>
        <p:txBody>
          <a:bodyPr anchor="b">
            <a:normAutofit/>
          </a:bodyPr>
          <a:lstStyle/>
          <a:p>
            <a:pPr algn="ctr"/>
            <a:r>
              <a:rPr lang="en-US" sz="4000" dirty="0"/>
              <a:t>Welcome to all Field Instructors!</a:t>
            </a:r>
          </a:p>
        </p:txBody>
      </p:sp>
      <p:sp>
        <p:nvSpPr>
          <p:cNvPr id="3" name="Content Placeholder 2"/>
          <p:cNvSpPr>
            <a:spLocks noGrp="1"/>
          </p:cNvSpPr>
          <p:nvPr>
            <p:ph idx="1"/>
          </p:nvPr>
        </p:nvSpPr>
        <p:spPr>
          <a:xfrm>
            <a:off x="4422710" y="2183367"/>
            <a:ext cx="7669763" cy="4372665"/>
          </a:xfrm>
        </p:spPr>
        <p:txBody>
          <a:bodyPr>
            <a:normAutofit/>
          </a:bodyPr>
          <a:lstStyle/>
          <a:p>
            <a:endParaRPr lang="en-US" b="1" dirty="0"/>
          </a:p>
          <a:p>
            <a:r>
              <a:rPr lang="en-US" b="1" dirty="0"/>
              <a:t>Social Workers Are Essential!  </a:t>
            </a:r>
            <a:r>
              <a:rPr lang="en-US" dirty="0"/>
              <a:t>Serving as a Field Instructor is your chance to represent yourself, your agency, and the field of social work. To make a difference &amp; to assist with the sustainability and success of our future social workers. </a:t>
            </a:r>
          </a:p>
          <a:p>
            <a:r>
              <a:rPr lang="en-US" dirty="0"/>
              <a:t>This is an exciting time and an anxious time, especially given the climate in which students are entering field:</a:t>
            </a:r>
          </a:p>
          <a:p>
            <a:pPr lvl="1"/>
            <a:r>
              <a:rPr lang="en-US" sz="2000" dirty="0"/>
              <a:t>A time for healing and trauma recovery</a:t>
            </a:r>
          </a:p>
          <a:p>
            <a:pPr lvl="1"/>
            <a:r>
              <a:rPr lang="en-US" sz="2000" dirty="0"/>
              <a:t>A time for systematic changes</a:t>
            </a:r>
          </a:p>
          <a:p>
            <a:r>
              <a:rPr lang="en-US" dirty="0"/>
              <a:t>We are here to help you and provide you with the support, guidance and information to help everyone be successful!</a:t>
            </a:r>
          </a:p>
          <a:p>
            <a:pPr marL="0" indent="0">
              <a:buNone/>
            </a:pPr>
            <a:endParaRPr lang="en-US" dirty="0"/>
          </a:p>
          <a:p>
            <a:endParaRPr lang="en-US" dirty="0"/>
          </a:p>
        </p:txBody>
      </p:sp>
      <p:sp>
        <p:nvSpPr>
          <p:cNvPr id="4" name="Date Placeholder 3"/>
          <p:cNvSpPr>
            <a:spLocks noGrp="1"/>
          </p:cNvSpPr>
          <p:nvPr>
            <p:ph type="dt" sz="half" idx="10"/>
          </p:nvPr>
        </p:nvSpPr>
        <p:spPr>
          <a:xfrm>
            <a:off x="838200" y="6356350"/>
            <a:ext cx="2049855"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FEE2C3A-25E6-4596-91D3-7793C5BCB04E}" type="datetime1">
              <a:rPr kumimoji="0" lang="en-US" sz="800" b="0" i="0" u="none" strike="noStrike" kern="1200" cap="none" spc="0" normalizeH="0" baseline="0" noProof="0">
                <a:ln>
                  <a:noFill/>
                </a:ln>
                <a:solidFill>
                  <a:srgbClr val="FFFFFF"/>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12/31/2021</a:t>
            </a:fld>
            <a:endParaRPr kumimoji="0" lang="en-US" sz="800" b="0" i="0" u="none" strike="noStrike" kern="1200" cap="none" spc="0" normalizeH="0" baseline="0" noProof="0">
              <a:ln>
                <a:noFill/>
              </a:ln>
              <a:solidFill>
                <a:srgbClr val="FFFFFF"/>
              </a:solidFill>
              <a:effectLst/>
              <a:uLnTx/>
              <a:uFillTx/>
              <a:latin typeface="Euphemia"/>
              <a:ea typeface="+mn-ea"/>
              <a:cs typeface="+mn-cs"/>
            </a:endParaRPr>
          </a:p>
        </p:txBody>
      </p:sp>
      <p:pic>
        <p:nvPicPr>
          <p:cNvPr id="13" name="Picture 12" descr="A group of people sitting in a lecture hall&#10;&#10;Description automatically generated with low confidence">
            <a:extLst>
              <a:ext uri="{FF2B5EF4-FFF2-40B4-BE49-F238E27FC236}">
                <a16:creationId xmlns:a16="http://schemas.microsoft.com/office/drawing/2014/main" id="{EE6B6EBA-19FE-40E0-9E30-C658D630D83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467" r="29752" b="-1"/>
          <a:stretch/>
        </p:blipFill>
        <p:spPr>
          <a:xfrm>
            <a:off x="21" y="10"/>
            <a:ext cx="4329384" cy="6857990"/>
          </a:xfrm>
          <a:prstGeom prst="rect">
            <a:avLst/>
          </a:prstGeom>
          <a:effectLst/>
        </p:spPr>
      </p:pic>
      <p:sp>
        <p:nvSpPr>
          <p:cNvPr id="5" name="Footer Placeholder 4"/>
          <p:cNvSpPr>
            <a:spLocks noGrp="1"/>
          </p:cNvSpPr>
          <p:nvPr>
            <p:ph type="ftr" sz="quarter" idx="11"/>
          </p:nvPr>
        </p:nvSpPr>
        <p:spPr>
          <a:xfrm>
            <a:off x="4965430" y="6356350"/>
            <a:ext cx="4139134" cy="365125"/>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lumMod val="60000"/>
                  <a:lumOff val="40000"/>
                </a:srgbClr>
              </a:solidFill>
              <a:effectLst/>
              <a:uLnTx/>
              <a:uFillTx/>
              <a:latin typeface="Euphemia"/>
              <a:ea typeface="+mn-ea"/>
              <a:cs typeface="+mn-cs"/>
            </a:endParaRPr>
          </a:p>
        </p:txBody>
      </p:sp>
    </p:spTree>
    <p:extLst>
      <p:ext uri="{BB962C8B-B14F-4D97-AF65-F5344CB8AC3E}">
        <p14:creationId xmlns:p14="http://schemas.microsoft.com/office/powerpoint/2010/main" val="291291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solidFill>
                  <a:schemeClr val="accent2">
                    <a:lumMod val="75000"/>
                  </a:schemeClr>
                </a:solidFill>
                <a:latin typeface="Algerian" panose="04020705040A02060702" pitchFamily="82" charset="0"/>
              </a:rPr>
              <a:t>Role of Agency Field Instructor</a:t>
            </a:r>
            <a:endParaRPr lang="en-US" sz="3600" dirty="0">
              <a:solidFill>
                <a:schemeClr val="accent2">
                  <a:lumMod val="75000"/>
                </a:schemeClr>
              </a:solidFill>
              <a:latin typeface="Algerian" panose="04020705040A02060702" pitchFamily="82" charset="0"/>
            </a:endParaRPr>
          </a:p>
        </p:txBody>
      </p:sp>
      <p:sp>
        <p:nvSpPr>
          <p:cNvPr id="14" name="Content Placeholder 13"/>
          <p:cNvSpPr>
            <a:spLocks noGrp="1"/>
          </p:cNvSpPr>
          <p:nvPr>
            <p:ph idx="1"/>
          </p:nvPr>
        </p:nvSpPr>
        <p:spPr>
          <a:xfrm>
            <a:off x="326571" y="1402989"/>
            <a:ext cx="10759011" cy="5240407"/>
          </a:xfrm>
        </p:spPr>
        <p:txBody>
          <a:bodyPr anchor="t">
            <a:noAutofit/>
          </a:bodyPr>
          <a:lstStyle/>
          <a:p>
            <a:pPr marL="0" indent="0">
              <a:buSzPct val="75000"/>
              <a:buNone/>
            </a:pPr>
            <a:r>
              <a:rPr lang="en-US" sz="2800" dirty="0">
                <a:solidFill>
                  <a:schemeClr val="accent2">
                    <a:lumMod val="75000"/>
                  </a:schemeClr>
                </a:solidFill>
                <a:latin typeface="+mj-lt"/>
              </a:rPr>
              <a:t>Supervision:</a:t>
            </a:r>
          </a:p>
          <a:p>
            <a:pPr>
              <a:lnSpc>
                <a:spcPct val="100000"/>
              </a:lnSpc>
              <a:spcBef>
                <a:spcPts val="600"/>
              </a:spcBef>
              <a:buSzPct val="75000"/>
            </a:pPr>
            <a:r>
              <a:rPr lang="en-US" sz="2400" dirty="0">
                <a:latin typeface="+mj-lt"/>
              </a:rPr>
              <a:t>Monitoring professional services offered by the intern and promoting the welfare of clients seen by the intern. </a:t>
            </a:r>
          </a:p>
          <a:p>
            <a:pPr>
              <a:lnSpc>
                <a:spcPct val="100000"/>
              </a:lnSpc>
              <a:spcBef>
                <a:spcPts val="600"/>
              </a:spcBef>
              <a:buSzPct val="75000"/>
            </a:pPr>
            <a:r>
              <a:rPr lang="en-US" sz="2400" dirty="0">
                <a:latin typeface="+mj-lt"/>
              </a:rPr>
              <a:t>Monitoring Intern’s level of self-care and sustainability in the field</a:t>
            </a:r>
          </a:p>
          <a:p>
            <a:pPr>
              <a:lnSpc>
                <a:spcPct val="100000"/>
              </a:lnSpc>
              <a:spcBef>
                <a:spcPts val="600"/>
              </a:spcBef>
              <a:buSzPct val="75000"/>
            </a:pPr>
            <a:r>
              <a:rPr lang="en-US" sz="2400" dirty="0">
                <a:latin typeface="+mj-lt"/>
              </a:rPr>
              <a:t>Supporting the development of the intern’s professional growth and professional identity  </a:t>
            </a:r>
          </a:p>
          <a:p>
            <a:pPr>
              <a:lnSpc>
                <a:spcPct val="100000"/>
              </a:lnSpc>
              <a:spcBef>
                <a:spcPts val="600"/>
              </a:spcBef>
              <a:buSzPct val="75000"/>
            </a:pPr>
            <a:r>
              <a:rPr lang="en-US" sz="2400" dirty="0">
                <a:latin typeface="+mj-lt"/>
              </a:rPr>
              <a:t>Encouraging integration of knowledge, skill set &amp; professional values into intern’s own style of practice</a:t>
            </a:r>
          </a:p>
          <a:p>
            <a:pPr>
              <a:lnSpc>
                <a:spcPct val="100000"/>
              </a:lnSpc>
              <a:spcBef>
                <a:spcPts val="600"/>
              </a:spcBef>
              <a:buSzPct val="75000"/>
            </a:pPr>
            <a:r>
              <a:rPr lang="en-US" sz="2400" dirty="0">
                <a:latin typeface="+mj-lt"/>
              </a:rPr>
              <a:t>Opportunity for interns to see in practice, the values of social work profession &amp; ways to integrate these into their own practice</a:t>
            </a:r>
          </a:p>
          <a:p>
            <a:pPr marL="0" indent="0">
              <a:buNone/>
            </a:pPr>
            <a:r>
              <a:rPr lang="en-US" sz="2400" b="1" dirty="0">
                <a:latin typeface="+mj-lt"/>
              </a:rPr>
              <a:t>** Zoom Poll</a:t>
            </a:r>
          </a:p>
        </p:txBody>
      </p:sp>
    </p:spTree>
    <p:extLst>
      <p:ext uri="{BB962C8B-B14F-4D97-AF65-F5344CB8AC3E}">
        <p14:creationId xmlns:p14="http://schemas.microsoft.com/office/powerpoint/2010/main" val="1662734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solidFill>
                  <a:schemeClr val="accent2">
                    <a:lumMod val="75000"/>
                  </a:schemeClr>
                </a:solidFill>
                <a:latin typeface="Algerian" panose="04020705040A02060702" pitchFamily="82" charset="0"/>
              </a:rPr>
              <a:t>Helping Students become Familiar:</a:t>
            </a:r>
            <a:endParaRPr lang="en-US" sz="3600" dirty="0">
              <a:solidFill>
                <a:schemeClr val="accent2">
                  <a:lumMod val="75000"/>
                </a:schemeClr>
              </a:solidFill>
              <a:latin typeface="Algerian" panose="04020705040A02060702" pitchFamily="82" charset="0"/>
            </a:endParaRPr>
          </a:p>
        </p:txBody>
      </p:sp>
      <p:sp>
        <p:nvSpPr>
          <p:cNvPr id="14" name="Content Placeholder 13"/>
          <p:cNvSpPr>
            <a:spLocks noGrp="1"/>
          </p:cNvSpPr>
          <p:nvPr>
            <p:ph idx="1"/>
          </p:nvPr>
        </p:nvSpPr>
        <p:spPr>
          <a:xfrm>
            <a:off x="139959" y="1333028"/>
            <a:ext cx="11691257" cy="5200775"/>
          </a:xfrm>
        </p:spPr>
        <p:txBody>
          <a:bodyPr anchor="t">
            <a:noAutofit/>
          </a:bodyPr>
          <a:lstStyle/>
          <a:p>
            <a:pPr marL="0" indent="0">
              <a:buNone/>
            </a:pPr>
            <a:r>
              <a:rPr lang="en-US" sz="2800" dirty="0">
                <a:solidFill>
                  <a:schemeClr val="accent2">
                    <a:lumMod val="75000"/>
                  </a:schemeClr>
                </a:solidFill>
                <a:latin typeface="+mj-lt"/>
              </a:rPr>
              <a:t>Students’ number one reported fear:  Being thrown into the deep end</a:t>
            </a:r>
          </a:p>
          <a:p>
            <a:pPr marL="0" indent="0">
              <a:buNone/>
            </a:pPr>
            <a:r>
              <a:rPr lang="en-US" sz="2800" dirty="0">
                <a:solidFill>
                  <a:schemeClr val="accent2">
                    <a:lumMod val="75000"/>
                  </a:schemeClr>
                </a:solidFill>
                <a:latin typeface="+mj-lt"/>
              </a:rPr>
              <a:t>Student’s second most reported fear:  Letting down their agency/clients</a:t>
            </a:r>
            <a:endParaRPr lang="en-US" sz="2400" dirty="0">
              <a:latin typeface="+mj-lt"/>
            </a:endParaRPr>
          </a:p>
          <a:p>
            <a:pPr marL="0" indent="0" algn="ctr">
              <a:buNone/>
            </a:pPr>
            <a:r>
              <a:rPr lang="en-US" sz="2400" b="1" u="sng" dirty="0">
                <a:latin typeface="+mj-lt"/>
              </a:rPr>
              <a:t>How can you reduce those fears?</a:t>
            </a:r>
          </a:p>
          <a:p>
            <a:r>
              <a:rPr lang="en-US" dirty="0">
                <a:latin typeface="+mj-lt"/>
              </a:rPr>
              <a:t>Tour of facility, introduction to agency personnel, assignment of mailbox, office, etc.</a:t>
            </a:r>
          </a:p>
          <a:p>
            <a:r>
              <a:rPr lang="en-US" dirty="0">
                <a:latin typeface="+mj-lt"/>
              </a:rPr>
              <a:t>Orientation:  Primary mechanism for ensuring that student understands functions and expectations of agency</a:t>
            </a:r>
          </a:p>
          <a:p>
            <a:pPr lvl="1"/>
            <a:r>
              <a:rPr lang="en-US" dirty="0">
                <a:latin typeface="+mj-lt"/>
              </a:rPr>
              <a:t>Allows student to gain basic familiarity with agency setting and practices before specific tasks are assigned</a:t>
            </a:r>
          </a:p>
          <a:p>
            <a:r>
              <a:rPr lang="en-US" dirty="0">
                <a:latin typeface="+mj-lt"/>
              </a:rPr>
              <a:t>Description of the history, philosophy and goals of the agency</a:t>
            </a:r>
          </a:p>
          <a:p>
            <a:r>
              <a:rPr lang="en-US" dirty="0">
                <a:latin typeface="+mj-lt"/>
              </a:rPr>
              <a:t>Profile of clients served, services offered, eligibility requirements and source of referrals</a:t>
            </a:r>
          </a:p>
          <a:p>
            <a:endParaRPr lang="en-US" sz="2800" dirty="0">
              <a:latin typeface="+mj-lt"/>
            </a:endParaRPr>
          </a:p>
          <a:p>
            <a:endParaRPr lang="en-US" sz="2800" dirty="0">
              <a:latin typeface="+mj-lt"/>
            </a:endParaRPr>
          </a:p>
          <a:p>
            <a:pPr marL="0" indent="0">
              <a:buNone/>
            </a:pPr>
            <a:endParaRPr lang="en-US" sz="2800" dirty="0">
              <a:latin typeface="+mj-lt"/>
            </a:endParaRP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fld id="{FDAD06FE-727E-41FC-BF9D-1E3F61307B0A}" type="datetime1">
              <a:rPr lang="en-US" smtClean="0"/>
              <a:t>12/31/2021</a:t>
            </a:fld>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87954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572493" y="238539"/>
            <a:ext cx="11018520" cy="1434415"/>
          </a:xfrm>
        </p:spPr>
        <p:txBody>
          <a:bodyPr anchor="b">
            <a:normAutofit/>
          </a:bodyPr>
          <a:lstStyle/>
          <a:p>
            <a:r>
              <a:rPr lang="en-US" sz="4600" dirty="0">
                <a:latin typeface="Algerian" panose="04020705040A02060702" pitchFamily="82" charset="0"/>
              </a:rPr>
              <a:t>Helping Students Become Familiar:</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p:cNvSpPr>
            <a:spLocks noGrp="1"/>
          </p:cNvSpPr>
          <p:nvPr>
            <p:ph idx="1"/>
          </p:nvPr>
        </p:nvSpPr>
        <p:spPr>
          <a:xfrm>
            <a:off x="138896" y="2071315"/>
            <a:ext cx="7407798" cy="4650159"/>
          </a:xfrm>
        </p:spPr>
        <p:txBody>
          <a:bodyPr anchor="t">
            <a:normAutofit/>
          </a:bodyPr>
          <a:lstStyle/>
          <a:p>
            <a:r>
              <a:rPr lang="en-US" sz="2400" dirty="0">
                <a:latin typeface="+mj-lt"/>
              </a:rPr>
              <a:t>Organizational structure and governing body, staffing pattern, funding sources and interface with other agencies</a:t>
            </a:r>
          </a:p>
          <a:p>
            <a:r>
              <a:rPr lang="en-US" sz="2400" dirty="0">
                <a:latin typeface="+mj-lt"/>
              </a:rPr>
              <a:t>Review of relevant agency procedures, forms &amp; requirements as delineated in agency policy manuals</a:t>
            </a:r>
          </a:p>
          <a:p>
            <a:r>
              <a:rPr lang="en-US" sz="2400" dirty="0">
                <a:latin typeface="+mj-lt"/>
              </a:rPr>
              <a:t>Available agency in-service training and community seminars</a:t>
            </a:r>
          </a:p>
          <a:p>
            <a:r>
              <a:rPr lang="en-US" sz="2400" dirty="0">
                <a:latin typeface="+mj-lt"/>
              </a:rPr>
              <a:t>Other information as related to assigned work area &amp; specific tasks (i.e., work schedule, record keeping procedures, confidentiality laws, dress requirements, time/day of supervision)</a:t>
            </a:r>
          </a:p>
          <a:p>
            <a:endParaRPr lang="en-US" dirty="0">
              <a:latin typeface="+mj-lt"/>
            </a:endParaRPr>
          </a:p>
          <a:p>
            <a:pPr marL="0" indent="0">
              <a:buNone/>
            </a:pPr>
            <a:endParaRPr lang="en-US" dirty="0">
              <a:latin typeface="+mj-lt"/>
            </a:endParaRPr>
          </a:p>
          <a:p>
            <a:pPr marL="0" indent="0">
              <a:buNone/>
            </a:pPr>
            <a:endParaRPr lang="en-US" dirty="0">
              <a:latin typeface="+mj-lt"/>
            </a:endParaRPr>
          </a:p>
        </p:txBody>
      </p:sp>
      <p:pic>
        <p:nvPicPr>
          <p:cNvPr id="6" name="Picture 2" descr="See the source image">
            <a:extLst>
              <a:ext uri="{FF2B5EF4-FFF2-40B4-BE49-F238E27FC236}">
                <a16:creationId xmlns:a16="http://schemas.microsoft.com/office/drawing/2014/main" id="{43920937-3D74-44FA-900F-0BF8BACCEF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11" r="14010"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pPr>
            <a:fld id="{CC7A5FA9-3576-4D1D-A53E-12C7235130AF}" type="datetime1">
              <a:rPr lang="en-US" smtClean="0"/>
              <a:pPr>
                <a:spcAft>
                  <a:spcPts val="600"/>
                </a:spcAft>
              </a:pPr>
              <a:t>12/31/2021</a:t>
            </a:fld>
            <a:endParaRPr lang="en-US"/>
          </a:p>
        </p:txBody>
      </p:sp>
      <p:sp>
        <p:nvSpPr>
          <p:cNvPr id="2" name="Footer Placeholder 1"/>
          <p:cNvSpPr>
            <a:spLocks noGrp="1"/>
          </p:cNvSpPr>
          <p:nvPr>
            <p:ph type="ftr" sz="quarter" idx="11"/>
          </p:nvPr>
        </p:nvSpPr>
        <p:spPr>
          <a:xfrm>
            <a:off x="4038600" y="6356350"/>
            <a:ext cx="4114800" cy="365125"/>
          </a:xfrm>
        </p:spPr>
        <p:txBody>
          <a:bodyPr>
            <a:normAutofit/>
          </a:bodyPr>
          <a:lstStyle/>
          <a:p>
            <a:endParaRPr lang="en-US" dirty="0"/>
          </a:p>
        </p:txBody>
      </p:sp>
    </p:spTree>
    <p:extLst>
      <p:ext uri="{BB962C8B-B14F-4D97-AF65-F5344CB8AC3E}">
        <p14:creationId xmlns:p14="http://schemas.microsoft.com/office/powerpoint/2010/main" val="565733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8503" y="-129054"/>
            <a:ext cx="10814994" cy="1096962"/>
          </a:xfrm>
        </p:spPr>
        <p:txBody>
          <a:bodyPr>
            <a:normAutofit fontScale="90000"/>
          </a:bodyPr>
          <a:lstStyle/>
          <a:p>
            <a:r>
              <a:rPr lang="en-US" sz="4400" dirty="0">
                <a:solidFill>
                  <a:schemeClr val="accent2">
                    <a:lumMod val="75000"/>
                  </a:schemeClr>
                </a:solidFill>
                <a:latin typeface="Algerian" panose="04020705040A02060702" pitchFamily="82" charset="0"/>
              </a:rPr>
              <a:t>Learning Activities for Students in Field</a:t>
            </a:r>
            <a:endParaRPr lang="en-US" sz="3600" dirty="0">
              <a:solidFill>
                <a:schemeClr val="accent2">
                  <a:lumMod val="75000"/>
                </a:schemeClr>
              </a:solidFill>
              <a:latin typeface="Algerian" panose="04020705040A02060702" pitchFamily="82" charset="0"/>
            </a:endParaRPr>
          </a:p>
        </p:txBody>
      </p:sp>
      <p:sp>
        <p:nvSpPr>
          <p:cNvPr id="14" name="Content Placeholder 13"/>
          <p:cNvSpPr>
            <a:spLocks noGrp="1"/>
          </p:cNvSpPr>
          <p:nvPr>
            <p:ph idx="1"/>
          </p:nvPr>
        </p:nvSpPr>
        <p:spPr>
          <a:xfrm>
            <a:off x="569167" y="1333032"/>
            <a:ext cx="10517932" cy="5023320"/>
          </a:xfrm>
        </p:spPr>
        <p:txBody>
          <a:bodyPr anchor="t">
            <a:noAutofit/>
          </a:bodyPr>
          <a:lstStyle/>
          <a:p>
            <a:r>
              <a:rPr lang="en-US" sz="2400" dirty="0">
                <a:latin typeface="+mj-lt"/>
              </a:rPr>
              <a:t>Not all task supervisors are “born teachers”.  Must be willing to be patient.  Must be able to “share” possession of a case/client.</a:t>
            </a:r>
          </a:p>
          <a:p>
            <a:r>
              <a:rPr lang="en-US" sz="2400" dirty="0">
                <a:latin typeface="+mj-lt"/>
              </a:rPr>
              <a:t>Learning assignments should be designed according to the goals and objectives for the specified learning level as well as the student’s capabilities.</a:t>
            </a:r>
          </a:p>
          <a:p>
            <a:r>
              <a:rPr lang="en-US" sz="2400" dirty="0">
                <a:latin typeface="+mj-lt"/>
              </a:rPr>
              <a:t>A minimum of </a:t>
            </a:r>
            <a:r>
              <a:rPr lang="en-US" sz="2400" dirty="0">
                <a:solidFill>
                  <a:schemeClr val="accent2">
                    <a:lumMod val="75000"/>
                  </a:schemeClr>
                </a:solidFill>
                <a:latin typeface="+mj-lt"/>
              </a:rPr>
              <a:t>50% of the student’s field hours </a:t>
            </a:r>
            <a:r>
              <a:rPr lang="en-US" sz="2400" dirty="0">
                <a:latin typeface="+mj-lt"/>
              </a:rPr>
              <a:t>should be face-to-face client contact.  Students </a:t>
            </a:r>
            <a:r>
              <a:rPr lang="en-US" sz="2400" dirty="0">
                <a:solidFill>
                  <a:schemeClr val="accent2">
                    <a:lumMod val="75000"/>
                  </a:schemeClr>
                </a:solidFill>
                <a:latin typeface="+mj-lt"/>
              </a:rPr>
              <a:t>cannot complete more than 10 hours per day </a:t>
            </a:r>
            <a:r>
              <a:rPr lang="en-US" sz="2400" dirty="0">
                <a:latin typeface="+mj-lt"/>
              </a:rPr>
              <a:t>at their internship and </a:t>
            </a:r>
            <a:r>
              <a:rPr lang="en-US" sz="2400" dirty="0">
                <a:solidFill>
                  <a:schemeClr val="accent2">
                    <a:lumMod val="75000"/>
                  </a:schemeClr>
                </a:solidFill>
                <a:latin typeface="+mj-lt"/>
              </a:rPr>
              <a:t>must take an additional 30-minute meal break</a:t>
            </a:r>
            <a:r>
              <a:rPr lang="en-US" sz="2400" dirty="0">
                <a:latin typeface="+mj-lt"/>
              </a:rPr>
              <a:t>.</a:t>
            </a:r>
          </a:p>
          <a:p>
            <a:r>
              <a:rPr lang="en-US" sz="2400" dirty="0">
                <a:latin typeface="+mj-lt"/>
              </a:rPr>
              <a:t>Assignments should include a variety of practice experiences &amp; wide range of meaningful encounters with the social service delivery system.</a:t>
            </a:r>
          </a:p>
          <a:p>
            <a:r>
              <a:rPr lang="en-US" sz="2400" dirty="0">
                <a:latin typeface="+mj-lt"/>
              </a:rPr>
              <a:t>Use shadowing as a great learning technique.</a:t>
            </a:r>
          </a:p>
          <a:p>
            <a:pPr marL="0" indent="0">
              <a:buNone/>
            </a:pPr>
            <a:endParaRPr lang="en-US" sz="2400" dirty="0">
              <a:latin typeface="+mj-lt"/>
            </a:endParaRPr>
          </a:p>
          <a:p>
            <a:pPr marL="0" indent="0">
              <a:buNone/>
            </a:pPr>
            <a:endParaRPr lang="en-US" sz="2400" dirty="0">
              <a:latin typeface="+mj-lt"/>
            </a:endParaRP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fld id="{B3E63CF6-3532-441F-8DF4-CCBED68315D6}" type="datetime1">
              <a:rPr lang="en-US" smtClean="0"/>
              <a:t>12/31/2021</a:t>
            </a:fld>
            <a:endParaRPr lang="en-US" dirty="0"/>
          </a:p>
        </p:txBody>
      </p:sp>
    </p:spTree>
    <p:extLst>
      <p:ext uri="{BB962C8B-B14F-4D97-AF65-F5344CB8AC3E}">
        <p14:creationId xmlns:p14="http://schemas.microsoft.com/office/powerpoint/2010/main" val="2240757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572493" y="238539"/>
            <a:ext cx="11018520" cy="1434415"/>
          </a:xfrm>
        </p:spPr>
        <p:txBody>
          <a:bodyPr anchor="b">
            <a:normAutofit/>
          </a:bodyPr>
          <a:lstStyle/>
          <a:p>
            <a:pPr algn="ctr"/>
            <a:r>
              <a:rPr lang="en-US" sz="4600" dirty="0">
                <a:solidFill>
                  <a:schemeClr val="accent2">
                    <a:lumMod val="75000"/>
                  </a:schemeClr>
                </a:solidFill>
                <a:latin typeface="Algerian" panose="04020705040A02060702" pitchFamily="82" charset="0"/>
              </a:rPr>
              <a:t>Field Documents &amp; </a:t>
            </a:r>
            <a:br>
              <a:rPr lang="en-US" sz="4600" dirty="0">
                <a:solidFill>
                  <a:schemeClr val="accent2">
                    <a:lumMod val="75000"/>
                  </a:schemeClr>
                </a:solidFill>
                <a:latin typeface="Algerian" panose="04020705040A02060702" pitchFamily="82" charset="0"/>
              </a:rPr>
            </a:br>
            <a:r>
              <a:rPr lang="en-US" sz="4600" dirty="0">
                <a:solidFill>
                  <a:schemeClr val="accent2">
                    <a:lumMod val="75000"/>
                  </a:schemeClr>
                </a:solidFill>
                <a:latin typeface="Algerian" panose="04020705040A02060702" pitchFamily="82" charset="0"/>
              </a:rPr>
              <a:t>Student Assignments</a:t>
            </a:r>
          </a:p>
        </p:txBody>
      </p:sp>
      <p:sp>
        <p:nvSpPr>
          <p:cNvPr id="19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p:cNvSpPr>
            <a:spLocks noGrp="1"/>
          </p:cNvSpPr>
          <p:nvPr>
            <p:ph idx="1"/>
          </p:nvPr>
        </p:nvSpPr>
        <p:spPr>
          <a:xfrm>
            <a:off x="632681" y="2052572"/>
            <a:ext cx="7042977" cy="4398932"/>
          </a:xfrm>
        </p:spPr>
        <p:txBody>
          <a:bodyPr anchor="t">
            <a:normAutofit/>
          </a:bodyPr>
          <a:lstStyle/>
          <a:p>
            <a:endParaRPr lang="en-US" sz="2200" b="1" dirty="0">
              <a:latin typeface="+mj-lt"/>
            </a:endParaRPr>
          </a:p>
          <a:p>
            <a:r>
              <a:rPr lang="en-US" sz="2800" b="1" dirty="0">
                <a:latin typeface="+mj-lt"/>
              </a:rPr>
              <a:t>Record of Field Hours</a:t>
            </a:r>
          </a:p>
          <a:p>
            <a:r>
              <a:rPr lang="en-US" sz="2800" b="1" dirty="0">
                <a:latin typeface="+mj-lt"/>
              </a:rPr>
              <a:t>Supervisory Log</a:t>
            </a:r>
          </a:p>
          <a:p>
            <a:r>
              <a:rPr lang="en-US" sz="2800" b="1" dirty="0">
                <a:latin typeface="+mj-lt"/>
              </a:rPr>
              <a:t>Learning Contract</a:t>
            </a:r>
          </a:p>
          <a:p>
            <a:r>
              <a:rPr lang="en-US" sz="2800" b="1" dirty="0">
                <a:latin typeface="+mj-lt"/>
              </a:rPr>
              <a:t>Student Evaluations</a:t>
            </a:r>
            <a:endParaRPr lang="en-US" sz="2800" dirty="0">
              <a:latin typeface="+mj-lt"/>
            </a:endParaRPr>
          </a:p>
          <a:p>
            <a:pPr marL="0" indent="0">
              <a:buNone/>
            </a:pPr>
            <a:endParaRPr lang="en-US" sz="2200" dirty="0">
              <a:latin typeface="+mj-lt"/>
            </a:endParaRPr>
          </a:p>
          <a:p>
            <a:pPr marL="0" indent="0">
              <a:buNone/>
            </a:pPr>
            <a:endParaRPr lang="en-US" sz="2200" dirty="0">
              <a:latin typeface="+mj-lt"/>
            </a:endParaRPr>
          </a:p>
          <a:p>
            <a:pPr marL="0" indent="0">
              <a:buNone/>
            </a:pPr>
            <a:endParaRPr lang="en-US" sz="2200" dirty="0">
              <a:latin typeface="+mj-lt"/>
            </a:endParaRPr>
          </a:p>
          <a:p>
            <a:pPr marL="0" indent="0">
              <a:buNone/>
            </a:pPr>
            <a:endParaRPr lang="en-US" sz="2200" dirty="0">
              <a:latin typeface="+mj-lt"/>
            </a:endParaRPr>
          </a:p>
        </p:txBody>
      </p:sp>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pPr>
            <a:fld id="{020FEA24-3F3F-4681-B0E7-1982B5A43CDF}" type="datetime1">
              <a:rPr lang="en-US" smtClean="0"/>
              <a:pPr>
                <a:spcAft>
                  <a:spcPts val="600"/>
                </a:spcAft>
              </a:pPr>
              <a:t>12/31/2021</a:t>
            </a:fld>
            <a:endParaRPr lang="en-US" dirty="0"/>
          </a:p>
        </p:txBody>
      </p:sp>
      <p:pic>
        <p:nvPicPr>
          <p:cNvPr id="2" name="Picture 1">
            <a:extLst>
              <a:ext uri="{FF2B5EF4-FFF2-40B4-BE49-F238E27FC236}">
                <a16:creationId xmlns:a16="http://schemas.microsoft.com/office/drawing/2014/main" id="{F3E7AC67-7116-4697-8709-D667543CFFFE}"/>
              </a:ext>
            </a:extLst>
          </p:cNvPr>
          <p:cNvPicPr>
            <a:picLocks noChangeAspect="1"/>
          </p:cNvPicPr>
          <p:nvPr/>
        </p:nvPicPr>
        <p:blipFill>
          <a:blip r:embed="rId2"/>
          <a:stretch>
            <a:fillRect/>
          </a:stretch>
        </p:blipFill>
        <p:spPr>
          <a:xfrm>
            <a:off x="5149023" y="1992916"/>
            <a:ext cx="7042977" cy="4572000"/>
          </a:xfrm>
          <a:prstGeom prst="rect">
            <a:avLst/>
          </a:prstGeom>
        </p:spPr>
      </p:pic>
    </p:spTree>
    <p:extLst>
      <p:ext uri="{BB962C8B-B14F-4D97-AF65-F5344CB8AC3E}">
        <p14:creationId xmlns:p14="http://schemas.microsoft.com/office/powerpoint/2010/main" val="2085614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IPT – Getting Started</a:t>
            </a:r>
          </a:p>
        </p:txBody>
      </p:sp>
      <p:sp>
        <p:nvSpPr>
          <p:cNvPr id="3" name="Content Placeholder 2"/>
          <p:cNvSpPr>
            <a:spLocks noGrp="1"/>
          </p:cNvSpPr>
          <p:nvPr>
            <p:ph idx="1"/>
          </p:nvPr>
        </p:nvSpPr>
        <p:spPr>
          <a:xfrm>
            <a:off x="1227551" y="1565753"/>
            <a:ext cx="9858031" cy="2102959"/>
          </a:xfrm>
        </p:spPr>
        <p:txBody>
          <a:bodyPr>
            <a:normAutofit lnSpcReduction="10000"/>
          </a:bodyPr>
          <a:lstStyle/>
          <a:p>
            <a:r>
              <a:rPr lang="en-US" dirty="0">
                <a:latin typeface="+mj-lt"/>
              </a:rPr>
              <a:t>Access IPT at </a:t>
            </a:r>
            <a:r>
              <a:rPr lang="en-US" dirty="0">
                <a:latin typeface="+mj-lt"/>
                <a:hlinkClick r:id="rId2"/>
              </a:rPr>
              <a:t>www.RUNIPT.com-</a:t>
            </a:r>
            <a:r>
              <a:rPr lang="en-US" dirty="0">
                <a:latin typeface="+mj-lt"/>
              </a:rPr>
              <a:t> Bookmark for use throughout the year.</a:t>
            </a:r>
          </a:p>
          <a:p>
            <a:r>
              <a:rPr lang="en-US" dirty="0">
                <a:latin typeface="+mj-lt"/>
              </a:rPr>
              <a:t>Organizational ID: </a:t>
            </a:r>
            <a:r>
              <a:rPr lang="en-US" b="1" dirty="0" err="1">
                <a:latin typeface="+mj-lt"/>
              </a:rPr>
              <a:t>ucfsw</a:t>
            </a:r>
            <a:endParaRPr lang="en-US" b="1" dirty="0">
              <a:latin typeface="+mj-lt"/>
            </a:endParaRPr>
          </a:p>
          <a:p>
            <a:r>
              <a:rPr lang="en-US" dirty="0">
                <a:latin typeface="+mj-lt"/>
              </a:rPr>
              <a:t>This is where you will access all necessary field forms.</a:t>
            </a:r>
          </a:p>
          <a:p>
            <a:r>
              <a:rPr lang="en-US" dirty="0">
                <a:latin typeface="+mj-lt"/>
              </a:rPr>
              <a:t>You and your student will have access to the necessary forms and will sign electronically on documents.</a:t>
            </a:r>
          </a:p>
          <a:p>
            <a:endParaRPr lang="en-US" dirty="0">
              <a:latin typeface="+mj-lt"/>
            </a:endParaRPr>
          </a:p>
        </p:txBody>
      </p:sp>
      <p:sp>
        <p:nvSpPr>
          <p:cNvPr id="4" name="Date Placeholder 3"/>
          <p:cNvSpPr>
            <a:spLocks noGrp="1"/>
          </p:cNvSpPr>
          <p:nvPr>
            <p:ph type="dt" sz="half" idx="10"/>
          </p:nvPr>
        </p:nvSpPr>
        <p:spPr/>
        <p:txBody>
          <a:bodyPr/>
          <a:lstStyle/>
          <a:p>
            <a:fld id="{650CCFFA-8F2B-4212-93F4-2ABAAC65B037}" type="datetime1">
              <a:rPr lang="en-US" smtClean="0"/>
              <a:t>12/31/2021</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48821" y="3507288"/>
            <a:ext cx="5824603" cy="3214188"/>
          </a:xfrm>
          <a:prstGeom prst="rect">
            <a:avLst/>
          </a:prstGeom>
          <a:noFill/>
          <a:ln>
            <a:noFill/>
          </a:ln>
        </p:spPr>
      </p:pic>
      <p:sp>
        <p:nvSpPr>
          <p:cNvPr id="8" name="Right Arrow 7"/>
          <p:cNvSpPr/>
          <p:nvPr/>
        </p:nvSpPr>
        <p:spPr>
          <a:xfrm>
            <a:off x="7259260" y="5411244"/>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7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2">
                    <a:lumMod val="75000"/>
                  </a:schemeClr>
                </a:solidFill>
                <a:latin typeface="Algerian" panose="04020705040A02060702" pitchFamily="82" charset="0"/>
              </a:rPr>
              <a:t>IPT-Field Forms</a:t>
            </a:r>
          </a:p>
        </p:txBody>
      </p:sp>
      <p:sp>
        <p:nvSpPr>
          <p:cNvPr id="3" name="Content Placeholder 2"/>
          <p:cNvSpPr>
            <a:spLocks noGrp="1"/>
          </p:cNvSpPr>
          <p:nvPr>
            <p:ph idx="1"/>
          </p:nvPr>
        </p:nvSpPr>
        <p:spPr>
          <a:xfrm>
            <a:off x="1104900" y="1287624"/>
            <a:ext cx="9982200" cy="4884576"/>
          </a:xfrm>
        </p:spPr>
        <p:txBody>
          <a:bodyPr/>
          <a:lstStyle/>
          <a:p>
            <a:r>
              <a:rPr lang="en-US" sz="2800" dirty="0">
                <a:latin typeface="+mj-lt"/>
              </a:rPr>
              <a:t>All four forms are found on IPT</a:t>
            </a:r>
          </a:p>
          <a:p>
            <a:r>
              <a:rPr lang="en-US" sz="2800" dirty="0">
                <a:latin typeface="+mj-lt"/>
              </a:rPr>
              <a:t>Found under the “my forms” tab on the Home page</a:t>
            </a:r>
          </a:p>
          <a:p>
            <a:endParaRPr lang="en-US" sz="2800" dirty="0">
              <a:latin typeface="+mj-lt"/>
            </a:endParaRPr>
          </a:p>
          <a:p>
            <a:pPr lvl="1"/>
            <a:r>
              <a:rPr lang="en-US" sz="2800" dirty="0">
                <a:latin typeface="+mj-lt"/>
              </a:rPr>
              <a:t>Record of Field Hours</a:t>
            </a:r>
          </a:p>
          <a:p>
            <a:pPr lvl="1"/>
            <a:r>
              <a:rPr lang="en-US" sz="2800" dirty="0">
                <a:latin typeface="+mj-lt"/>
              </a:rPr>
              <a:t>Supervisory Log</a:t>
            </a:r>
          </a:p>
          <a:p>
            <a:pPr lvl="1"/>
            <a:r>
              <a:rPr lang="en-US" sz="2800" dirty="0">
                <a:latin typeface="+mj-lt"/>
              </a:rPr>
              <a:t>Learning Contract</a:t>
            </a:r>
          </a:p>
          <a:p>
            <a:pPr lvl="1"/>
            <a:r>
              <a:rPr lang="en-US" sz="2800" dirty="0">
                <a:latin typeface="+mj-lt"/>
              </a:rPr>
              <a:t>Semester Evaluation of the Student</a:t>
            </a:r>
          </a:p>
        </p:txBody>
      </p:sp>
      <p:sp>
        <p:nvSpPr>
          <p:cNvPr id="4" name="Date Placeholder 3"/>
          <p:cNvSpPr>
            <a:spLocks noGrp="1"/>
          </p:cNvSpPr>
          <p:nvPr>
            <p:ph type="dt" sz="half" idx="10"/>
          </p:nvPr>
        </p:nvSpPr>
        <p:spPr/>
        <p:txBody>
          <a:bodyPr/>
          <a:lstStyle/>
          <a:p>
            <a:fld id="{09D87CFF-3768-46E6-BCC8-2A9C9C1486EA}" type="datetime1">
              <a:rPr lang="en-US" smtClean="0"/>
              <a:t>12/31/2021</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p:cNvPicPr>
            <a:picLocks noChangeAspect="1"/>
          </p:cNvPicPr>
          <p:nvPr/>
        </p:nvPicPr>
        <p:blipFill>
          <a:blip r:embed="rId2"/>
          <a:stretch>
            <a:fillRect/>
          </a:stretch>
        </p:blipFill>
        <p:spPr>
          <a:xfrm>
            <a:off x="575503" y="2457450"/>
            <a:ext cx="11039475" cy="3714749"/>
          </a:xfrm>
          <a:prstGeom prst="rect">
            <a:avLst/>
          </a:prstGeom>
        </p:spPr>
      </p:pic>
    </p:spTree>
    <p:extLst>
      <p:ext uri="{BB962C8B-B14F-4D97-AF65-F5344CB8AC3E}">
        <p14:creationId xmlns:p14="http://schemas.microsoft.com/office/powerpoint/2010/main" val="399520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Title 1"/>
          <p:cNvSpPr>
            <a:spLocks noGrp="1"/>
          </p:cNvSpPr>
          <p:nvPr>
            <p:ph type="title"/>
          </p:nvPr>
        </p:nvSpPr>
        <p:spPr>
          <a:xfrm>
            <a:off x="329897" y="204656"/>
            <a:ext cx="11018520" cy="928161"/>
          </a:xfrm>
        </p:spPr>
        <p:txBody>
          <a:bodyPr anchor="b">
            <a:normAutofit/>
          </a:bodyPr>
          <a:lstStyle/>
          <a:p>
            <a:r>
              <a:rPr lang="en-US" sz="5400" dirty="0">
                <a:solidFill>
                  <a:schemeClr val="accent2">
                    <a:lumMod val="75000"/>
                  </a:schemeClr>
                </a:solidFill>
                <a:latin typeface="Algerian" panose="04020705040A02060702" pitchFamily="82" charset="0"/>
              </a:rPr>
              <a:t>IPT- Field Forms</a:t>
            </a:r>
          </a:p>
        </p:txBody>
      </p:sp>
      <p:sp>
        <p:nvSpPr>
          <p:cNvPr id="2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Content Placeholder 2"/>
          <p:cNvSpPr>
            <a:spLocks noGrp="1"/>
          </p:cNvSpPr>
          <p:nvPr>
            <p:ph idx="1"/>
          </p:nvPr>
        </p:nvSpPr>
        <p:spPr>
          <a:xfrm>
            <a:off x="133576" y="1869126"/>
            <a:ext cx="7408507" cy="5452512"/>
          </a:xfrm>
        </p:spPr>
        <p:txBody>
          <a:bodyPr anchor="t">
            <a:normAutofit/>
          </a:bodyPr>
          <a:lstStyle/>
          <a:p>
            <a:pPr marL="0" indent="0">
              <a:buSzPct val="85000"/>
              <a:buNone/>
            </a:pPr>
            <a:r>
              <a:rPr lang="en-US" sz="2400" b="1" u="sng" dirty="0">
                <a:latin typeface="+mj-lt"/>
              </a:rPr>
              <a:t>Record of Field Hours</a:t>
            </a:r>
          </a:p>
          <a:p>
            <a:pPr>
              <a:buSzPct val="85000"/>
            </a:pPr>
            <a:r>
              <a:rPr lang="en-US" sz="1800" dirty="0">
                <a:latin typeface="+mj-lt"/>
              </a:rPr>
              <a:t>Student will input their hours weekly into IPT.</a:t>
            </a:r>
          </a:p>
          <a:p>
            <a:pPr>
              <a:buSzPct val="85000"/>
            </a:pPr>
            <a:r>
              <a:rPr lang="en-US" sz="1800" dirty="0">
                <a:latin typeface="+mj-lt"/>
              </a:rPr>
              <a:t>Agency Field Instructor initials; verifying hours worked each week</a:t>
            </a:r>
          </a:p>
          <a:p>
            <a:pPr>
              <a:buSzPct val="85000"/>
            </a:pPr>
            <a:r>
              <a:rPr lang="en-US" sz="1800" b="1" dirty="0">
                <a:latin typeface="+mj-lt"/>
              </a:rPr>
              <a:t>Only enter completed hours.  Do not project ahead.</a:t>
            </a:r>
          </a:p>
          <a:p>
            <a:pPr>
              <a:buSzPct val="85000"/>
            </a:pPr>
            <a:r>
              <a:rPr lang="en-US" sz="1800" dirty="0">
                <a:latin typeface="+mj-lt"/>
              </a:rPr>
              <a:t>Form will be reviewed weekly by the UCF Field Seminar Instructor</a:t>
            </a:r>
          </a:p>
          <a:p>
            <a:pPr>
              <a:buSzPct val="85000"/>
            </a:pPr>
            <a:r>
              <a:rPr lang="en-US" sz="1800" dirty="0">
                <a:latin typeface="+mj-lt"/>
              </a:rPr>
              <a:t>Do not sign the form until the end of the semester. Once your sign it, it becomes LOCKED</a:t>
            </a:r>
          </a:p>
          <a:p>
            <a:pPr>
              <a:buSzPct val="85000"/>
            </a:pPr>
            <a:r>
              <a:rPr lang="en-US" sz="1800" dirty="0">
                <a:latin typeface="+mj-lt"/>
              </a:rPr>
              <a:t>What if there is a mistake recorded on the form?</a:t>
            </a:r>
          </a:p>
          <a:p>
            <a:pPr lvl="1">
              <a:buSzPct val="85000"/>
            </a:pPr>
            <a:r>
              <a:rPr lang="en-US" sz="1800" dirty="0">
                <a:latin typeface="+mj-lt"/>
              </a:rPr>
              <a:t>Corrections can be made in the “other hours earned” column</a:t>
            </a:r>
          </a:p>
          <a:p>
            <a:pPr lvl="1">
              <a:buSzPct val="85000"/>
            </a:pPr>
            <a:r>
              <a:rPr lang="en-US" sz="1800" dirty="0">
                <a:latin typeface="+mj-lt"/>
              </a:rPr>
              <a:t>Reach out to the Field </a:t>
            </a:r>
            <a:r>
              <a:rPr lang="en-US" sz="1800">
                <a:latin typeface="+mj-lt"/>
              </a:rPr>
              <a:t>Office for </a:t>
            </a:r>
            <a:r>
              <a:rPr lang="en-US" sz="1800" dirty="0">
                <a:latin typeface="+mj-lt"/>
              </a:rPr>
              <a:t>assistance</a:t>
            </a:r>
          </a:p>
          <a:p>
            <a:endParaRPr lang="en-US" sz="1500" dirty="0"/>
          </a:p>
        </p:txBody>
      </p:sp>
      <p:pic>
        <p:nvPicPr>
          <p:cNvPr id="11" name="Picture 10" descr="A picture containing text&#10;&#10;Description automatically generated">
            <a:extLst>
              <a:ext uri="{FF2B5EF4-FFF2-40B4-BE49-F238E27FC236}">
                <a16:creationId xmlns:a16="http://schemas.microsoft.com/office/drawing/2014/main" id="{D0676166-1E09-45A6-AE5C-D814CE2E3B1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663" r="23223" b="2"/>
          <a:stretch/>
        </p:blipFill>
        <p:spPr>
          <a:xfrm>
            <a:off x="7675658" y="2093976"/>
            <a:ext cx="3941064" cy="4096512"/>
          </a:xfrm>
          <a:prstGeom prst="rect">
            <a:avLst/>
          </a:prstGeom>
        </p:spPr>
      </p:pic>
    </p:spTree>
    <p:extLst>
      <p:ext uri="{BB962C8B-B14F-4D97-AF65-F5344CB8AC3E}">
        <p14:creationId xmlns:p14="http://schemas.microsoft.com/office/powerpoint/2010/main" val="124232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96" y="-93663"/>
            <a:ext cx="10913087" cy="1096962"/>
          </a:xfrm>
        </p:spPr>
        <p:txBody>
          <a:bodyPr>
            <a:normAutofit/>
          </a:bodyPr>
          <a:lstStyle/>
          <a:p>
            <a:r>
              <a:rPr lang="en-US" sz="4000" dirty="0">
                <a:solidFill>
                  <a:schemeClr val="accent2">
                    <a:lumMod val="75000"/>
                  </a:schemeClr>
                </a:solidFill>
                <a:latin typeface="Algerian" panose="04020705040A02060702" pitchFamily="82" charset="0"/>
              </a:rPr>
              <a:t>IPT- Record of Field Hours</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D0EDC5F-A5C5-480D-8B2B-4FC5D44799DF}" type="datetime1">
              <a:rPr lang="en-US" smtClean="0"/>
              <a:t>12/31/2021</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8" name="Picture 7"/>
          <p:cNvPicPr>
            <a:picLocks noChangeAspect="1"/>
          </p:cNvPicPr>
          <p:nvPr/>
        </p:nvPicPr>
        <p:blipFill>
          <a:blip r:embed="rId2"/>
          <a:stretch>
            <a:fillRect/>
          </a:stretch>
        </p:blipFill>
        <p:spPr>
          <a:xfrm>
            <a:off x="624251" y="1173162"/>
            <a:ext cx="11176307" cy="5548314"/>
          </a:xfrm>
          <a:prstGeom prst="rect">
            <a:avLst/>
          </a:prstGeom>
        </p:spPr>
      </p:pic>
      <p:sp>
        <p:nvSpPr>
          <p:cNvPr id="9" name="Right Arrow 8"/>
          <p:cNvSpPr/>
          <p:nvPr/>
        </p:nvSpPr>
        <p:spPr>
          <a:xfrm>
            <a:off x="-593113" y="3034957"/>
            <a:ext cx="1186226"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6200000">
            <a:off x="8014301" y="3870386"/>
            <a:ext cx="1186226"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200000">
            <a:off x="10570187" y="3870386"/>
            <a:ext cx="1186226"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68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04900" y="-13742"/>
            <a:ext cx="9980682" cy="1096962"/>
          </a:xfrm>
        </p:spPr>
        <p:txBody>
          <a:bodyPr>
            <a:noAutofit/>
          </a:bodyPr>
          <a:lstStyle/>
          <a:p>
            <a:r>
              <a:rPr lang="en-US" sz="4100" dirty="0">
                <a:solidFill>
                  <a:schemeClr val="accent2">
                    <a:lumMod val="75000"/>
                  </a:schemeClr>
                </a:solidFill>
                <a:latin typeface="Algerian" panose="04020705040A02060702" pitchFamily="82" charset="0"/>
              </a:rPr>
              <a:t>IPT- Supervisory Log</a:t>
            </a:r>
          </a:p>
        </p:txBody>
      </p:sp>
      <p:sp>
        <p:nvSpPr>
          <p:cNvPr id="14" name="Content Placeholder 13"/>
          <p:cNvSpPr>
            <a:spLocks noGrp="1"/>
          </p:cNvSpPr>
          <p:nvPr>
            <p:ph idx="1"/>
          </p:nvPr>
        </p:nvSpPr>
        <p:spPr>
          <a:xfrm>
            <a:off x="373225" y="1388554"/>
            <a:ext cx="11319104" cy="4967797"/>
          </a:xfrm>
        </p:spPr>
        <p:txBody>
          <a:bodyPr anchor="t">
            <a:noAutofit/>
          </a:bodyPr>
          <a:lstStyle/>
          <a:p>
            <a:pPr marL="0" indent="0">
              <a:lnSpc>
                <a:spcPct val="100000"/>
              </a:lnSpc>
              <a:spcBef>
                <a:spcPts val="600"/>
              </a:spcBef>
              <a:buSzPct val="85000"/>
              <a:buNone/>
            </a:pPr>
            <a:r>
              <a:rPr lang="en-US" sz="2800" b="1" u="sng" dirty="0">
                <a:solidFill>
                  <a:schemeClr val="accent2">
                    <a:lumMod val="75000"/>
                  </a:schemeClr>
                </a:solidFill>
                <a:latin typeface="+mj-lt"/>
              </a:rPr>
              <a:t>Supervisory Log</a:t>
            </a:r>
          </a:p>
          <a:p>
            <a:pPr>
              <a:buSzPct val="85000"/>
            </a:pPr>
            <a:r>
              <a:rPr lang="en-US" sz="2800" dirty="0">
                <a:latin typeface="+mj-lt"/>
              </a:rPr>
              <a:t>Students  will input the topics discussed during supervision onto the Supervisory Log.  </a:t>
            </a:r>
          </a:p>
          <a:p>
            <a:pPr>
              <a:buSzPct val="85000"/>
            </a:pPr>
            <a:r>
              <a:rPr lang="en-US" sz="2800" dirty="0">
                <a:latin typeface="+mj-lt"/>
              </a:rPr>
              <a:t>Supervisor initials the supervision hours weekly</a:t>
            </a:r>
          </a:p>
          <a:p>
            <a:pPr>
              <a:buSzPct val="85000"/>
            </a:pPr>
            <a:r>
              <a:rPr lang="en-US" sz="2800" dirty="0">
                <a:latin typeface="+mj-lt"/>
              </a:rPr>
              <a:t> Each line of the log needs to have content.  </a:t>
            </a:r>
            <a:r>
              <a:rPr lang="en-US" sz="2800" dirty="0">
                <a:solidFill>
                  <a:schemeClr val="accent2">
                    <a:lumMod val="75000"/>
                  </a:schemeClr>
                </a:solidFill>
                <a:latin typeface="+mj-lt"/>
              </a:rPr>
              <a:t>Please put N/A on any blank lines. </a:t>
            </a:r>
            <a:r>
              <a:rPr lang="en-US" sz="2800" dirty="0">
                <a:latin typeface="+mj-lt"/>
              </a:rPr>
              <a:t> The form cannot be signed off with blank lines.</a:t>
            </a:r>
          </a:p>
          <a:p>
            <a:pPr>
              <a:buSzPct val="85000"/>
            </a:pPr>
            <a:r>
              <a:rPr lang="en-US" sz="2800" dirty="0">
                <a:latin typeface="+mj-lt"/>
              </a:rPr>
              <a:t>The Supervisor &amp; Student sign at the bottom </a:t>
            </a:r>
            <a:r>
              <a:rPr lang="en-US" sz="2800" dirty="0">
                <a:solidFill>
                  <a:schemeClr val="accent2">
                    <a:lumMod val="75000"/>
                  </a:schemeClr>
                </a:solidFill>
                <a:latin typeface="+mj-lt"/>
              </a:rPr>
              <a:t>at the end of the year</a:t>
            </a:r>
          </a:p>
          <a:p>
            <a:pPr>
              <a:buSzPct val="85000"/>
            </a:pPr>
            <a:r>
              <a:rPr lang="en-US" sz="2800" dirty="0">
                <a:solidFill>
                  <a:schemeClr val="accent2">
                    <a:lumMod val="75000"/>
                  </a:schemeClr>
                </a:solidFill>
                <a:latin typeface="+mj-lt"/>
              </a:rPr>
              <a:t>Note:  Signing off on the form, locks the form.</a:t>
            </a:r>
          </a:p>
          <a:p>
            <a:pPr marL="0" indent="0">
              <a:buSzPct val="85000"/>
              <a:buNone/>
            </a:pPr>
            <a:r>
              <a:rPr lang="en-US" sz="2800" dirty="0">
                <a:latin typeface="+mj-lt"/>
              </a:rPr>
              <a:t>** Zoom Poll</a:t>
            </a:r>
          </a:p>
          <a:p>
            <a:pPr marL="0" indent="0">
              <a:buSzPct val="85000"/>
              <a:buNone/>
            </a:pPr>
            <a:endParaRPr lang="en-US" sz="2800" dirty="0">
              <a:latin typeface="+mj-lt"/>
            </a:endParaRPr>
          </a:p>
        </p:txBody>
      </p:sp>
      <p:sp>
        <p:nvSpPr>
          <p:cNvPr id="4" name="Date Placeholder 3"/>
          <p:cNvSpPr>
            <a:spLocks noGrp="1"/>
          </p:cNvSpPr>
          <p:nvPr>
            <p:ph type="dt" sz="half" idx="10"/>
          </p:nvPr>
        </p:nvSpPr>
        <p:spPr/>
        <p:txBody>
          <a:bodyPr/>
          <a:lstStyle/>
          <a:p>
            <a:fld id="{4C58362C-BF98-4C8E-849D-25424474671E}" type="datetime1">
              <a:rPr lang="en-US" smtClean="0"/>
              <a:t>12/31/2021</a:t>
            </a:fld>
            <a:endParaRPr lang="en-US" dirty="0"/>
          </a:p>
        </p:txBody>
      </p:sp>
    </p:spTree>
    <p:extLst>
      <p:ext uri="{BB962C8B-B14F-4D97-AF65-F5344CB8AC3E}">
        <p14:creationId xmlns:p14="http://schemas.microsoft.com/office/powerpoint/2010/main" val="3712462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294685" y="588297"/>
            <a:ext cx="5314536" cy="1325563"/>
          </a:xfrm>
        </p:spPr>
        <p:txBody>
          <a:bodyPr>
            <a:normAutofit/>
          </a:bodyPr>
          <a:lstStyle/>
          <a:p>
            <a:r>
              <a:rPr lang="en-US" u="sng" dirty="0"/>
              <a:t>Field Education Faculty and Staff</a:t>
            </a:r>
          </a:p>
        </p:txBody>
      </p:sp>
      <p:sp>
        <p:nvSpPr>
          <p:cNvPr id="14" name="Content Placeholder 13"/>
          <p:cNvSpPr>
            <a:spLocks noGrp="1"/>
          </p:cNvSpPr>
          <p:nvPr>
            <p:ph idx="1"/>
          </p:nvPr>
        </p:nvSpPr>
        <p:spPr>
          <a:xfrm>
            <a:off x="160003" y="2296969"/>
            <a:ext cx="6422777" cy="3972734"/>
          </a:xfrm>
        </p:spPr>
        <p:txBody>
          <a:bodyPr anchor="t">
            <a:normAutofit fontScale="92500" lnSpcReduction="10000"/>
          </a:bodyPr>
          <a:lstStyle/>
          <a:p>
            <a:pPr marL="0" indent="0">
              <a:spcBef>
                <a:spcPts val="0"/>
              </a:spcBef>
              <a:spcAft>
                <a:spcPts val="600"/>
              </a:spcAft>
              <a:buSzPct val="75000"/>
              <a:buNone/>
            </a:pPr>
            <a:r>
              <a:rPr lang="en-US" sz="1700" dirty="0"/>
              <a:t>Dr. Matthew Theriot, PhD </a:t>
            </a:r>
            <a:r>
              <a:rPr lang="mr-IN" sz="1700" dirty="0"/>
              <a:t>–</a:t>
            </a:r>
            <a:r>
              <a:rPr lang="en-US" sz="1700" dirty="0"/>
              <a:t> Director of the School of Social Work</a:t>
            </a:r>
          </a:p>
          <a:p>
            <a:pPr marL="0" indent="0">
              <a:spcBef>
                <a:spcPts val="0"/>
              </a:spcBef>
              <a:spcAft>
                <a:spcPts val="600"/>
              </a:spcAft>
              <a:buSzPct val="75000"/>
              <a:buNone/>
            </a:pPr>
            <a:endParaRPr lang="en-US" sz="1700" dirty="0"/>
          </a:p>
          <a:p>
            <a:pPr marL="0" indent="0">
              <a:spcBef>
                <a:spcPts val="0"/>
              </a:spcBef>
              <a:spcAft>
                <a:spcPts val="600"/>
              </a:spcAft>
              <a:buSzPct val="75000"/>
              <a:buNone/>
            </a:pPr>
            <a:r>
              <a:rPr lang="en-US" sz="1700" dirty="0"/>
              <a:t>Robin Pisano, MSW –  Director of Field Education</a:t>
            </a:r>
          </a:p>
          <a:p>
            <a:pPr marL="0" indent="0">
              <a:spcBef>
                <a:spcPts val="0"/>
              </a:spcBef>
              <a:spcAft>
                <a:spcPts val="600"/>
              </a:spcAft>
              <a:buSzPct val="75000"/>
              <a:buNone/>
            </a:pPr>
            <a:endParaRPr lang="en-US" sz="1700" dirty="0"/>
          </a:p>
          <a:p>
            <a:pPr marL="0" indent="0">
              <a:spcBef>
                <a:spcPts val="0"/>
              </a:spcBef>
              <a:spcAft>
                <a:spcPts val="600"/>
              </a:spcAft>
              <a:buSzPct val="75000"/>
              <a:buNone/>
            </a:pPr>
            <a:r>
              <a:rPr lang="en-US" sz="1700" dirty="0"/>
              <a:t>Cassandra Peters, LCSW –Faculty, Field Education</a:t>
            </a:r>
          </a:p>
          <a:p>
            <a:pPr marL="0" indent="0">
              <a:spcBef>
                <a:spcPts val="0"/>
              </a:spcBef>
              <a:spcAft>
                <a:spcPts val="600"/>
              </a:spcAft>
              <a:buSzPct val="75000"/>
              <a:buNone/>
            </a:pPr>
            <a:r>
              <a:rPr lang="en-US" sz="1700" dirty="0"/>
              <a:t> </a:t>
            </a:r>
          </a:p>
          <a:p>
            <a:pPr marL="0" indent="0">
              <a:spcBef>
                <a:spcPts val="0"/>
              </a:spcBef>
              <a:spcAft>
                <a:spcPts val="600"/>
              </a:spcAft>
              <a:buSzPct val="75000"/>
              <a:buNone/>
            </a:pPr>
            <a:r>
              <a:rPr lang="en-US" sz="1700" dirty="0"/>
              <a:t>Iradly Roche, MSW–Faculty, Field Education</a:t>
            </a:r>
          </a:p>
          <a:p>
            <a:pPr marL="0" indent="0">
              <a:spcBef>
                <a:spcPts val="0"/>
              </a:spcBef>
              <a:spcAft>
                <a:spcPts val="600"/>
              </a:spcAft>
              <a:buSzPct val="75000"/>
              <a:buNone/>
            </a:pPr>
            <a:endParaRPr lang="en-US" sz="1700" dirty="0"/>
          </a:p>
          <a:p>
            <a:pPr marL="0" indent="0">
              <a:spcBef>
                <a:spcPts val="0"/>
              </a:spcBef>
              <a:spcAft>
                <a:spcPts val="600"/>
              </a:spcAft>
              <a:buSzPct val="75000"/>
              <a:buNone/>
            </a:pPr>
            <a:r>
              <a:rPr lang="en-US" sz="1700" dirty="0"/>
              <a:t>Jacquie Withers, LCSW-Assoc. Faculty, Field Education</a:t>
            </a:r>
          </a:p>
          <a:p>
            <a:pPr marL="0" indent="0">
              <a:spcBef>
                <a:spcPts val="0"/>
              </a:spcBef>
              <a:spcAft>
                <a:spcPts val="600"/>
              </a:spcAft>
              <a:buSzPct val="75000"/>
              <a:buNone/>
            </a:pPr>
            <a:endParaRPr lang="en-US" sz="1700" dirty="0"/>
          </a:p>
          <a:p>
            <a:pPr marL="0" indent="0">
              <a:spcBef>
                <a:spcPts val="0"/>
              </a:spcBef>
              <a:spcAft>
                <a:spcPts val="600"/>
              </a:spcAft>
              <a:buSzPct val="75000"/>
              <a:buNone/>
            </a:pPr>
            <a:endParaRPr lang="en-US" sz="1700" dirty="0"/>
          </a:p>
          <a:p>
            <a:pPr marL="0" indent="0">
              <a:spcBef>
                <a:spcPts val="0"/>
              </a:spcBef>
              <a:spcAft>
                <a:spcPts val="600"/>
              </a:spcAft>
              <a:buSzPct val="75000"/>
              <a:buNone/>
            </a:pPr>
            <a:r>
              <a:rPr lang="en-US" sz="1700" dirty="0"/>
              <a:t>Field Office </a:t>
            </a:r>
          </a:p>
          <a:p>
            <a:pPr marL="0" indent="0">
              <a:spcBef>
                <a:spcPts val="0"/>
              </a:spcBef>
              <a:spcAft>
                <a:spcPts val="600"/>
              </a:spcAft>
              <a:buSzPct val="75000"/>
              <a:buNone/>
            </a:pPr>
            <a:r>
              <a:rPr lang="en-US" sz="1700" dirty="0"/>
              <a:t>HS1 Building, Rm 236</a:t>
            </a:r>
          </a:p>
          <a:p>
            <a:pPr marL="0" indent="0">
              <a:spcBef>
                <a:spcPts val="0"/>
              </a:spcBef>
              <a:spcAft>
                <a:spcPts val="600"/>
              </a:spcAft>
              <a:buSzPct val="75000"/>
              <a:buNone/>
            </a:pPr>
            <a:r>
              <a:rPr lang="en-US" sz="1700" dirty="0"/>
              <a:t>407-823-5230</a:t>
            </a:r>
          </a:p>
          <a:p>
            <a:pPr marL="0" indent="0">
              <a:spcBef>
                <a:spcPts val="0"/>
              </a:spcBef>
              <a:spcAft>
                <a:spcPts val="600"/>
              </a:spcAft>
              <a:buSzPct val="75000"/>
              <a:buNone/>
            </a:pPr>
            <a:endParaRPr lang="en-US" sz="1700" dirty="0">
              <a:latin typeface="+mj-lt"/>
            </a:endParaRPr>
          </a:p>
          <a:p>
            <a:pPr>
              <a:spcBef>
                <a:spcPts val="0"/>
              </a:spcBef>
              <a:spcAft>
                <a:spcPts val="600"/>
              </a:spcAft>
              <a:buSzPct val="75000"/>
            </a:pPr>
            <a:endParaRPr lang="en-US" sz="1700" dirty="0">
              <a:latin typeface="+mj-lt"/>
            </a:endParaRPr>
          </a:p>
        </p:txBody>
      </p:sp>
      <p:sp>
        <p:nvSpPr>
          <p:cNvPr id="25" name="Freeform: Shape 1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grass, athletic game, sport, cricket&#10;&#10;Description automatically generated">
            <a:extLst>
              <a:ext uri="{FF2B5EF4-FFF2-40B4-BE49-F238E27FC236}">
                <a16:creationId xmlns:a16="http://schemas.microsoft.com/office/drawing/2014/main" id="{90ACC069-7AC1-4A86-8D56-1C1154977B3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898" r="1" b="6078"/>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Date Placeholder 3"/>
          <p:cNvSpPr>
            <a:spLocks noGrp="1"/>
          </p:cNvSpPr>
          <p:nvPr>
            <p:ph type="dt" sz="half" idx="10"/>
          </p:nvPr>
        </p:nvSpPr>
        <p:spPr>
          <a:xfrm>
            <a:off x="762001" y="6199632"/>
            <a:ext cx="3867496" cy="365760"/>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D1A50BB-6F90-44BC-A978-8212F471FD9E}" type="datetime1">
              <a:rPr kumimoji="0" lang="en-US" sz="1100" b="0" i="0" u="none" strike="noStrike" kern="1200" cap="none" spc="0" normalizeH="0" baseline="0" noProof="0">
                <a:ln>
                  <a:noFill/>
                </a:ln>
                <a:solidFill>
                  <a:srgbClr val="FFFFFF">
                    <a:alpha val="80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12/31/2021</a:t>
            </a:fld>
            <a:endParaRPr kumimoji="0" lang="en-US" sz="1100" b="0" i="0" u="none" strike="noStrike" kern="1200" cap="none" spc="0" normalizeH="0" baseline="0" noProof="0" dirty="0">
              <a:ln>
                <a:noFill/>
              </a:ln>
              <a:solidFill>
                <a:srgbClr val="FFFFFF">
                  <a:alpha val="80000"/>
                </a:srgbClr>
              </a:solidFill>
              <a:effectLst/>
              <a:uLnTx/>
              <a:uFillTx/>
              <a:latin typeface="Euphemia"/>
              <a:ea typeface="+mn-ea"/>
              <a:cs typeface="+mn-cs"/>
            </a:endParaRPr>
          </a:p>
        </p:txBody>
      </p:sp>
      <p:sp>
        <p:nvSpPr>
          <p:cNvPr id="3" name="TextBox 2">
            <a:extLst>
              <a:ext uri="{FF2B5EF4-FFF2-40B4-BE49-F238E27FC236}">
                <a16:creationId xmlns:a16="http://schemas.microsoft.com/office/drawing/2014/main" id="{DD9AAF30-33B1-4335-B629-59CED92114B2}"/>
              </a:ext>
            </a:extLst>
          </p:cNvPr>
          <p:cNvSpPr txBox="1"/>
          <p:nvPr/>
        </p:nvSpPr>
        <p:spPr>
          <a:xfrm>
            <a:off x="937208" y="234354"/>
            <a:ext cx="89345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Euphemia"/>
                <a:ea typeface="+mn-ea"/>
                <a:cs typeface="+mn-cs"/>
              </a:rPr>
              <a:t>Who is on your TEAM?</a:t>
            </a:r>
          </a:p>
        </p:txBody>
      </p:sp>
    </p:spTree>
    <p:extLst>
      <p:ext uri="{BB962C8B-B14F-4D97-AF65-F5344CB8AC3E}">
        <p14:creationId xmlns:p14="http://schemas.microsoft.com/office/powerpoint/2010/main" val="35849370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2">
                    <a:lumMod val="75000"/>
                  </a:schemeClr>
                </a:solidFill>
                <a:latin typeface="Algerian" panose="04020705040A02060702" pitchFamily="82" charset="0"/>
              </a:rPr>
              <a:t>IPT- Supervisory Log</a:t>
            </a:r>
          </a:p>
        </p:txBody>
      </p:sp>
      <p:sp>
        <p:nvSpPr>
          <p:cNvPr id="4" name="Date Placeholder 3"/>
          <p:cNvSpPr>
            <a:spLocks noGrp="1"/>
          </p:cNvSpPr>
          <p:nvPr>
            <p:ph type="dt" sz="half" idx="10"/>
          </p:nvPr>
        </p:nvSpPr>
        <p:spPr/>
        <p:txBody>
          <a:bodyPr/>
          <a:lstStyle/>
          <a:p>
            <a:fld id="{5F71E64C-DFBD-49A6-9C92-770BD408907F}" type="datetime1">
              <a:rPr lang="en-US" smtClean="0"/>
              <a:t>12/31/2021</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1" descr="cid:image001.png@01D25D10.AB32D1A0"/>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1278293" y="1297417"/>
            <a:ext cx="8902219" cy="5407027"/>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rot="16200000">
            <a:off x="8551860" y="3803479"/>
            <a:ext cx="1186226"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200000">
            <a:off x="6368935" y="3803479"/>
            <a:ext cx="1186226"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flipV="1">
            <a:off x="-81327" y="2211259"/>
            <a:ext cx="1186226" cy="180670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200000">
            <a:off x="2012577" y="3758615"/>
            <a:ext cx="1186226"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2934458" y="5688151"/>
            <a:ext cx="1186226"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78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13" name="Title 12"/>
          <p:cNvSpPr>
            <a:spLocks noGrp="1"/>
          </p:cNvSpPr>
          <p:nvPr>
            <p:ph type="title"/>
          </p:nvPr>
        </p:nvSpPr>
        <p:spPr>
          <a:xfrm>
            <a:off x="116440" y="114109"/>
            <a:ext cx="5526512" cy="1128068"/>
          </a:xfrm>
        </p:spPr>
        <p:txBody>
          <a:bodyPr anchor="ctr">
            <a:noAutofit/>
          </a:bodyPr>
          <a:lstStyle/>
          <a:p>
            <a:r>
              <a:rPr lang="en-US" sz="5400" dirty="0">
                <a:solidFill>
                  <a:schemeClr val="accent2">
                    <a:lumMod val="75000"/>
                  </a:schemeClr>
                </a:solidFill>
                <a:latin typeface="Algerian" panose="04020705040A02060702" pitchFamily="82" charset="0"/>
              </a:rPr>
              <a:t>IPT- Field Forms</a:t>
            </a:r>
            <a:endParaRPr lang="en-US" sz="5400" dirty="0">
              <a:solidFill>
                <a:schemeClr val="accent2">
                  <a:lumMod val="75000"/>
                </a:schemeClr>
              </a:solidFill>
            </a:endParaRP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14" name="Content Placeholder 13"/>
          <p:cNvSpPr>
            <a:spLocks noGrp="1"/>
          </p:cNvSpPr>
          <p:nvPr>
            <p:ph idx="1"/>
          </p:nvPr>
        </p:nvSpPr>
        <p:spPr>
          <a:xfrm>
            <a:off x="159341" y="2259786"/>
            <a:ext cx="5915230" cy="4689449"/>
          </a:xfrm>
        </p:spPr>
        <p:txBody>
          <a:bodyPr anchor="ctr">
            <a:normAutofit fontScale="77500" lnSpcReduction="20000"/>
          </a:bodyPr>
          <a:lstStyle/>
          <a:p>
            <a:pPr marL="0" indent="0">
              <a:spcBef>
                <a:spcPts val="600"/>
              </a:spcBef>
              <a:buSzPct val="85000"/>
              <a:buNone/>
            </a:pPr>
            <a:r>
              <a:rPr lang="en-US" sz="2400" b="1" u="sng" dirty="0">
                <a:latin typeface="+mj-lt"/>
              </a:rPr>
              <a:t>Learning Contract</a:t>
            </a:r>
          </a:p>
          <a:p>
            <a:pPr>
              <a:spcBef>
                <a:spcPts val="600"/>
              </a:spcBef>
              <a:buSzPct val="85000"/>
            </a:pPr>
            <a:endParaRPr lang="en-US" dirty="0"/>
          </a:p>
          <a:p>
            <a:pPr>
              <a:spcBef>
                <a:spcPts val="600"/>
              </a:spcBef>
              <a:buSzPct val="85000"/>
            </a:pPr>
            <a:endParaRPr lang="en-US" dirty="0"/>
          </a:p>
          <a:p>
            <a:pPr>
              <a:spcBef>
                <a:spcPts val="600"/>
              </a:spcBef>
              <a:buSzPct val="85000"/>
            </a:pPr>
            <a:r>
              <a:rPr lang="en-US" sz="2100" dirty="0">
                <a:latin typeface="+mj-lt"/>
              </a:rPr>
              <a:t>One document for all semesters</a:t>
            </a:r>
          </a:p>
          <a:p>
            <a:pPr>
              <a:spcBef>
                <a:spcPts val="600"/>
              </a:spcBef>
              <a:buSzPct val="85000"/>
            </a:pPr>
            <a:endParaRPr lang="en-US" sz="2100" dirty="0">
              <a:latin typeface="+mj-lt"/>
            </a:endParaRPr>
          </a:p>
          <a:p>
            <a:pPr>
              <a:spcBef>
                <a:spcPts val="600"/>
              </a:spcBef>
              <a:buSzPct val="85000"/>
            </a:pPr>
            <a:r>
              <a:rPr lang="en-US" sz="2100" dirty="0">
                <a:latin typeface="+mj-lt"/>
              </a:rPr>
              <a:t>Completed by student with guidance/input from Agency</a:t>
            </a:r>
          </a:p>
          <a:p>
            <a:pPr marL="0" indent="0">
              <a:spcBef>
                <a:spcPts val="600"/>
              </a:spcBef>
              <a:buSzPct val="85000"/>
              <a:buNone/>
            </a:pPr>
            <a:r>
              <a:rPr lang="en-US" sz="2100" dirty="0">
                <a:latin typeface="+mj-lt"/>
              </a:rPr>
              <a:t>    Field Instructor</a:t>
            </a:r>
          </a:p>
          <a:p>
            <a:pPr>
              <a:spcBef>
                <a:spcPts val="600"/>
              </a:spcBef>
              <a:buSzPct val="85000"/>
            </a:pPr>
            <a:endParaRPr lang="en-US" sz="2100" dirty="0">
              <a:latin typeface="+mj-lt"/>
            </a:endParaRPr>
          </a:p>
          <a:p>
            <a:pPr>
              <a:spcBef>
                <a:spcPts val="600"/>
              </a:spcBef>
              <a:buSzPct val="85000"/>
            </a:pPr>
            <a:r>
              <a:rPr lang="en-US" sz="2100" dirty="0">
                <a:latin typeface="+mj-lt"/>
              </a:rPr>
              <a:t>Should be realistic, specific, achievable with target</a:t>
            </a:r>
          </a:p>
          <a:p>
            <a:pPr marL="0" indent="0">
              <a:spcBef>
                <a:spcPts val="600"/>
              </a:spcBef>
              <a:buSzPct val="85000"/>
              <a:buNone/>
            </a:pPr>
            <a:r>
              <a:rPr lang="en-US" sz="2100" dirty="0">
                <a:latin typeface="+mj-lt"/>
              </a:rPr>
              <a:t>    dates for completion</a:t>
            </a:r>
          </a:p>
          <a:p>
            <a:pPr>
              <a:spcBef>
                <a:spcPts val="600"/>
              </a:spcBef>
              <a:buSzPct val="85000"/>
            </a:pPr>
            <a:endParaRPr lang="en-US" sz="2100" dirty="0">
              <a:latin typeface="+mj-lt"/>
            </a:endParaRPr>
          </a:p>
          <a:p>
            <a:pPr>
              <a:spcBef>
                <a:spcPts val="600"/>
              </a:spcBef>
              <a:buSzPct val="85000"/>
            </a:pPr>
            <a:r>
              <a:rPr lang="en-US" sz="2100" dirty="0">
                <a:latin typeface="+mj-lt"/>
              </a:rPr>
              <a:t>Must identify specific core competencies as specified </a:t>
            </a:r>
          </a:p>
          <a:p>
            <a:pPr marL="0" indent="0">
              <a:spcBef>
                <a:spcPts val="600"/>
              </a:spcBef>
              <a:buSzPct val="85000"/>
              <a:buNone/>
            </a:pPr>
            <a:r>
              <a:rPr lang="en-US" sz="2100" dirty="0">
                <a:latin typeface="+mj-lt"/>
              </a:rPr>
              <a:t>    by the CSWE</a:t>
            </a:r>
          </a:p>
          <a:p>
            <a:pPr>
              <a:spcBef>
                <a:spcPts val="600"/>
              </a:spcBef>
              <a:buSzPct val="85000"/>
            </a:pPr>
            <a:endParaRPr lang="en-US" sz="2100" dirty="0">
              <a:latin typeface="+mj-lt"/>
            </a:endParaRPr>
          </a:p>
          <a:p>
            <a:pPr>
              <a:spcBef>
                <a:spcPts val="600"/>
              </a:spcBef>
              <a:buSzPct val="85000"/>
            </a:pPr>
            <a:r>
              <a:rPr lang="en-US" sz="2100" dirty="0">
                <a:latin typeface="+mj-lt"/>
              </a:rPr>
              <a:t>Students must complete at least one task per </a:t>
            </a:r>
          </a:p>
          <a:p>
            <a:pPr marL="0" indent="0">
              <a:spcBef>
                <a:spcPts val="600"/>
              </a:spcBef>
              <a:buSzPct val="85000"/>
              <a:buNone/>
            </a:pPr>
            <a:r>
              <a:rPr lang="en-US" sz="2100" dirty="0">
                <a:latin typeface="+mj-lt"/>
              </a:rPr>
              <a:t>    behavior</a:t>
            </a:r>
          </a:p>
          <a:p>
            <a:pPr>
              <a:spcBef>
                <a:spcPts val="600"/>
              </a:spcBef>
              <a:buSzPct val="85000"/>
            </a:pPr>
            <a:endParaRPr lang="en-US" sz="2100" dirty="0">
              <a:latin typeface="+mj-lt"/>
            </a:endParaRPr>
          </a:p>
          <a:p>
            <a:pPr>
              <a:spcBef>
                <a:spcPts val="600"/>
              </a:spcBef>
              <a:buSzPct val="85000"/>
            </a:pPr>
            <a:r>
              <a:rPr lang="en-US" sz="2100" dirty="0">
                <a:latin typeface="+mj-lt"/>
              </a:rPr>
              <a:t>Students must provide Field Instructor with a copy</a:t>
            </a:r>
          </a:p>
          <a:p>
            <a:pPr marL="0" indent="0">
              <a:buSzPct val="85000"/>
              <a:buNone/>
            </a:pPr>
            <a:endParaRPr lang="en-US" dirty="0">
              <a:latin typeface="+mj-lt"/>
            </a:endParaRPr>
          </a:p>
          <a:p>
            <a:pPr>
              <a:buSzPct val="85000"/>
            </a:pPr>
            <a:endParaRPr lang="en-US" dirty="0">
              <a:latin typeface="+mj-lt"/>
            </a:endParaRPr>
          </a:p>
          <a:p>
            <a:pPr>
              <a:buSzPct val="85000"/>
            </a:pPr>
            <a:endParaRPr lang="en-US" dirty="0">
              <a:latin typeface="+mj-lt"/>
            </a:endParaRP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pic>
        <p:nvPicPr>
          <p:cNvPr id="1026" name="Picture 2" descr="See the source image">
            <a:extLst>
              <a:ext uri="{FF2B5EF4-FFF2-40B4-BE49-F238E27FC236}">
                <a16:creationId xmlns:a16="http://schemas.microsoft.com/office/drawing/2014/main" id="{776FF33A-76E4-4201-BEBF-5BA95EF65F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98" r="11145" b="1"/>
          <a:stretch/>
        </p:blipFill>
        <p:spPr bwMode="auto">
          <a:xfrm>
            <a:off x="6096000" y="1083484"/>
            <a:ext cx="5146128" cy="498856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589560" y="6492240"/>
            <a:ext cx="299184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558C20FB-DE00-404F-9623-253D133434B9}" type="datetime1">
              <a:rPr kumimoji="0" lang="en-US" sz="800" b="0" i="0" u="none" strike="noStrike" kern="1200" cap="none" spc="0" normalizeH="0" baseline="0" noProof="0" smtClean="0">
                <a:ln>
                  <a:noFill/>
                </a:ln>
                <a:solidFill>
                  <a:srgbClr val="000000">
                    <a:lumMod val="60000"/>
                    <a:lumOff val="40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12/31/2021</a:t>
            </a:fld>
            <a:endParaRPr kumimoji="0" lang="en-US" sz="800" b="0" i="0" u="none" strike="noStrike" kern="1200" cap="none" spc="0" normalizeH="0" baseline="0" noProof="0" dirty="0">
              <a:ln>
                <a:noFill/>
              </a:ln>
              <a:solidFill>
                <a:srgbClr val="000000">
                  <a:lumMod val="60000"/>
                  <a:lumOff val="40000"/>
                </a:srgbClr>
              </a:solidFill>
              <a:effectLst/>
              <a:uLnTx/>
              <a:uFillTx/>
              <a:latin typeface="Euphemia"/>
              <a:ea typeface="+mn-ea"/>
              <a:cs typeface="+mn-cs"/>
            </a:endParaRPr>
          </a:p>
        </p:txBody>
      </p:sp>
    </p:spTree>
    <p:extLst>
      <p:ext uri="{BB962C8B-B14F-4D97-AF65-F5344CB8AC3E}">
        <p14:creationId xmlns:p14="http://schemas.microsoft.com/office/powerpoint/2010/main" val="1654252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accent2">
                    <a:lumMod val="75000"/>
                  </a:schemeClr>
                </a:solidFill>
                <a:latin typeface="Algerian" panose="04020705040A02060702" pitchFamily="82" charset="0"/>
              </a:rPr>
              <a:t>Learning Contract (Blank)</a:t>
            </a:r>
          </a:p>
        </p:txBody>
      </p:sp>
      <p:pic>
        <p:nvPicPr>
          <p:cNvPr id="6" name="Content Placeholder 5"/>
          <p:cNvPicPr>
            <a:picLocks noGrp="1" noChangeAspect="1"/>
          </p:cNvPicPr>
          <p:nvPr>
            <p:ph idx="1"/>
          </p:nvPr>
        </p:nvPicPr>
        <p:blipFill>
          <a:blip r:embed="rId2"/>
          <a:stretch>
            <a:fillRect/>
          </a:stretch>
        </p:blipFill>
        <p:spPr>
          <a:xfrm>
            <a:off x="1104898" y="1372499"/>
            <a:ext cx="9980683" cy="4983849"/>
          </a:xfrm>
          <a:prstGeom prst="rect">
            <a:avLst/>
          </a:prstGeom>
        </p:spPr>
      </p:pic>
      <p:sp>
        <p:nvSpPr>
          <p:cNvPr id="4" name="Date Placeholder 3"/>
          <p:cNvSpPr>
            <a:spLocks noGrp="1"/>
          </p:cNvSpPr>
          <p:nvPr>
            <p:ph type="dt" sz="half" idx="10"/>
          </p:nvPr>
        </p:nvSpPr>
        <p:spPr/>
        <p:txBody>
          <a:bodyPr/>
          <a:lstStyle/>
          <a:p>
            <a:fld id="{9C65DDEB-949C-4526-83C9-A8F6401E5000}" type="datetime1">
              <a:rPr lang="en-US" smtClean="0"/>
              <a:t>12/31/2021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95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2">
                    <a:lumMod val="75000"/>
                  </a:schemeClr>
                </a:solidFill>
                <a:latin typeface="Algerian" panose="04020705040A02060702" pitchFamily="82" charset="0"/>
              </a:rPr>
              <a:t>IPT- Learning Contract (Sample)</a:t>
            </a:r>
          </a:p>
        </p:txBody>
      </p:sp>
      <p:sp>
        <p:nvSpPr>
          <p:cNvPr id="4" name="Date Placeholder 3"/>
          <p:cNvSpPr>
            <a:spLocks noGrp="1"/>
          </p:cNvSpPr>
          <p:nvPr>
            <p:ph type="dt" sz="half" idx="10"/>
          </p:nvPr>
        </p:nvSpPr>
        <p:spPr/>
        <p:txBody>
          <a:bodyPr/>
          <a:lstStyle/>
          <a:p>
            <a:fld id="{9EBB820C-A3A8-4BF2-BA59-BC0ADF715D62}" type="datetime1">
              <a:rPr lang="en-US" smtClean="0"/>
              <a:t>12/31/2021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ight Arrow 9"/>
          <p:cNvSpPr/>
          <p:nvPr/>
        </p:nvSpPr>
        <p:spPr>
          <a:xfrm>
            <a:off x="6650572" y="5476605"/>
            <a:ext cx="1186226"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8036417" y="4429922"/>
            <a:ext cx="785611" cy="1211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36417" y="5215914"/>
            <a:ext cx="785611" cy="1084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Content Placeholder 15"/>
          <p:cNvPicPr>
            <a:picLocks noGrp="1" noChangeAspect="1"/>
          </p:cNvPicPr>
          <p:nvPr>
            <p:ph idx="1"/>
          </p:nvPr>
        </p:nvPicPr>
        <p:blipFill>
          <a:blip r:embed="rId2"/>
          <a:stretch>
            <a:fillRect/>
          </a:stretch>
        </p:blipFill>
        <p:spPr>
          <a:xfrm>
            <a:off x="1341929" y="1600200"/>
            <a:ext cx="9508141" cy="4572000"/>
          </a:xfrm>
          <a:prstGeom prst="rect">
            <a:avLst/>
          </a:prstGeom>
        </p:spPr>
      </p:pic>
    </p:spTree>
    <p:extLst>
      <p:ext uri="{BB962C8B-B14F-4D97-AF65-F5344CB8AC3E}">
        <p14:creationId xmlns:p14="http://schemas.microsoft.com/office/powerpoint/2010/main" val="260700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13" name="Title 12"/>
          <p:cNvSpPr>
            <a:spLocks noGrp="1"/>
          </p:cNvSpPr>
          <p:nvPr>
            <p:ph type="title"/>
          </p:nvPr>
        </p:nvSpPr>
        <p:spPr>
          <a:xfrm>
            <a:off x="277792" y="238539"/>
            <a:ext cx="11759879" cy="1434415"/>
          </a:xfrm>
        </p:spPr>
        <p:txBody>
          <a:bodyPr anchor="b">
            <a:normAutofit/>
          </a:bodyPr>
          <a:lstStyle/>
          <a:p>
            <a:pPr algn="ctr"/>
            <a:r>
              <a:rPr lang="en-US" sz="4600" dirty="0">
                <a:solidFill>
                  <a:schemeClr val="accent2">
                    <a:lumMod val="75000"/>
                  </a:schemeClr>
                </a:solidFill>
                <a:latin typeface="Algerian" panose="04020705040A02060702" pitchFamily="82" charset="0"/>
              </a:rPr>
              <a:t>Field Documents &amp; Student Assignments</a:t>
            </a:r>
          </a:p>
        </p:txBody>
      </p:sp>
      <p:sp>
        <p:nvSpPr>
          <p:cNvPr id="7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pic>
        <p:nvPicPr>
          <p:cNvPr id="2050" name="Picture 2" descr="See the source image">
            <a:extLst>
              <a:ext uri="{FF2B5EF4-FFF2-40B4-BE49-F238E27FC236}">
                <a16:creationId xmlns:a16="http://schemas.microsoft.com/office/drawing/2014/main" id="{D81513F0-29F8-4C23-B90A-1DB6AD941E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82" r="18438" b="3"/>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idx="1"/>
          </p:nvPr>
        </p:nvSpPr>
        <p:spPr>
          <a:xfrm>
            <a:off x="4646644" y="1880751"/>
            <a:ext cx="7184571" cy="4738709"/>
          </a:xfrm>
        </p:spPr>
        <p:txBody>
          <a:bodyPr anchor="t">
            <a:normAutofit fontScale="92500" lnSpcReduction="10000"/>
          </a:bodyPr>
          <a:lstStyle/>
          <a:p>
            <a:pPr marL="0" indent="0">
              <a:buNone/>
            </a:pPr>
            <a:r>
              <a:rPr lang="en-US" sz="3000" b="1" u="sng" dirty="0">
                <a:latin typeface="+mj-lt"/>
              </a:rPr>
              <a:t>Field Evaluations:</a:t>
            </a:r>
          </a:p>
          <a:p>
            <a:pPr marL="0" indent="0">
              <a:buNone/>
            </a:pPr>
            <a:r>
              <a:rPr lang="en-US" sz="2200" dirty="0">
                <a:solidFill>
                  <a:schemeClr val="accent2">
                    <a:lumMod val="75000"/>
                  </a:schemeClr>
                </a:solidFill>
                <a:latin typeface="+mj-lt"/>
              </a:rPr>
              <a:t>**</a:t>
            </a:r>
            <a:r>
              <a:rPr lang="en-US" sz="2200" dirty="0">
                <a:latin typeface="+mj-lt"/>
              </a:rPr>
              <a:t> </a:t>
            </a:r>
            <a:r>
              <a:rPr lang="en-US" sz="2200" b="1" u="sng" dirty="0">
                <a:solidFill>
                  <a:schemeClr val="accent2">
                    <a:lumMod val="75000"/>
                  </a:schemeClr>
                </a:solidFill>
                <a:latin typeface="+mj-lt"/>
              </a:rPr>
              <a:t>Change Alert: ** </a:t>
            </a:r>
          </a:p>
          <a:p>
            <a:r>
              <a:rPr lang="en-US" sz="2200" dirty="0">
                <a:latin typeface="+mj-lt"/>
              </a:rPr>
              <a:t>Agency Field Instructor’s Evaluation will NOT be completed/submitted electronically through IPT this year.</a:t>
            </a:r>
          </a:p>
          <a:p>
            <a:pPr marL="233363" indent="0">
              <a:buNone/>
            </a:pPr>
            <a:r>
              <a:rPr lang="en-US" sz="2200" b="1" dirty="0">
                <a:latin typeface="+mj-lt"/>
              </a:rPr>
              <a:t>All</a:t>
            </a:r>
            <a:r>
              <a:rPr lang="en-US" sz="2200" dirty="0">
                <a:latin typeface="+mj-lt"/>
              </a:rPr>
              <a:t> Evaluations will be completed using the </a:t>
            </a:r>
            <a:r>
              <a:rPr lang="en-US" sz="2200" dirty="0">
                <a:solidFill>
                  <a:schemeClr val="accent2">
                    <a:lumMod val="75000"/>
                  </a:schemeClr>
                </a:solidFill>
                <a:latin typeface="+mj-lt"/>
              </a:rPr>
              <a:t>FCAI </a:t>
            </a:r>
            <a:r>
              <a:rPr lang="en-US" sz="2200" dirty="0">
                <a:latin typeface="+mj-lt"/>
              </a:rPr>
              <a:t>(</a:t>
            </a:r>
            <a:r>
              <a:rPr lang="en-US" dirty="0">
                <a:effectLst/>
                <a:latin typeface="+mj-lt"/>
                <a:ea typeface="Calibri" panose="020F0502020204030204" pitchFamily="34" charset="0"/>
              </a:rPr>
              <a:t>Foundation curriculum assessment instrument).  </a:t>
            </a:r>
            <a:r>
              <a:rPr lang="en-US" dirty="0">
                <a:solidFill>
                  <a:schemeClr val="accent2">
                    <a:lumMod val="75000"/>
                  </a:schemeClr>
                </a:solidFill>
                <a:effectLst/>
                <a:latin typeface="+mj-lt"/>
                <a:ea typeface="Calibri" panose="020F0502020204030204" pitchFamily="34" charset="0"/>
              </a:rPr>
              <a:t>A link for the FCAI will be sent to you in April.</a:t>
            </a:r>
            <a:endParaRPr lang="en-US" dirty="0">
              <a:solidFill>
                <a:schemeClr val="accent2">
                  <a:lumMod val="75000"/>
                </a:schemeClr>
              </a:solidFill>
              <a:latin typeface="+mj-lt"/>
            </a:endParaRPr>
          </a:p>
          <a:p>
            <a:r>
              <a:rPr lang="en-US" sz="2200" dirty="0">
                <a:latin typeface="+mj-lt"/>
              </a:rPr>
              <a:t>ALL evaluations </a:t>
            </a:r>
            <a:r>
              <a:rPr lang="en-US" sz="2200" dirty="0">
                <a:solidFill>
                  <a:schemeClr val="accent2">
                    <a:lumMod val="75000"/>
                  </a:schemeClr>
                </a:solidFill>
                <a:latin typeface="+mj-lt"/>
              </a:rPr>
              <a:t>must be completed by the Agency Field </a:t>
            </a:r>
            <a:r>
              <a:rPr lang="en-US" sz="2200" dirty="0">
                <a:latin typeface="+mj-lt"/>
              </a:rPr>
              <a:t>Instructor (Not the students) &amp; then reviewed with the student.  The forms will be signed and then provided to the seminar instructor for upload into IPT. </a:t>
            </a:r>
          </a:p>
          <a:p>
            <a:r>
              <a:rPr lang="en-US" sz="2200" dirty="0">
                <a:latin typeface="+mj-lt"/>
              </a:rPr>
              <a:t>As in all social work practice:  </a:t>
            </a:r>
            <a:r>
              <a:rPr lang="en-US" sz="2200" dirty="0">
                <a:solidFill>
                  <a:schemeClr val="accent2">
                    <a:lumMod val="75000"/>
                  </a:schemeClr>
                </a:solidFill>
                <a:latin typeface="+mj-lt"/>
              </a:rPr>
              <a:t>Start where the student is </a:t>
            </a:r>
            <a:r>
              <a:rPr lang="en-US" sz="2200" dirty="0">
                <a:latin typeface="+mj-lt"/>
              </a:rPr>
              <a:t>and offer an honest assessment</a:t>
            </a:r>
          </a:p>
          <a:p>
            <a:pPr marL="0" indent="0">
              <a:buNone/>
            </a:pPr>
            <a:endParaRPr lang="en-US" sz="2200" dirty="0">
              <a:latin typeface="+mj-lt"/>
            </a:endParaRPr>
          </a:p>
          <a:p>
            <a:pPr marL="0" indent="0">
              <a:buNone/>
            </a:pPr>
            <a:endParaRPr lang="en-US" sz="2200" dirty="0">
              <a:latin typeface="+mj-lt"/>
            </a:endParaRPr>
          </a:p>
          <a:p>
            <a:pPr marL="0" indent="0">
              <a:buNone/>
            </a:pPr>
            <a:endParaRPr lang="en-US" sz="2200" dirty="0">
              <a:latin typeface="+mj-lt"/>
            </a:endParaRPr>
          </a:p>
          <a:p>
            <a:pPr marL="0" indent="0">
              <a:buNone/>
            </a:pPr>
            <a:endParaRPr lang="en-US" sz="2200" dirty="0">
              <a:latin typeface="+mj-lt"/>
            </a:endParaRPr>
          </a:p>
        </p:txBody>
      </p:sp>
      <p:sp>
        <p:nvSpPr>
          <p:cNvPr id="4" name="Date Placeholder 3"/>
          <p:cNvSpPr>
            <a:spLocks noGrp="1"/>
          </p:cNvSpPr>
          <p:nvPr>
            <p:ph type="dt" sz="half" idx="10"/>
          </p:nvPr>
        </p:nvSpPr>
        <p:spPr>
          <a:xfrm>
            <a:off x="8382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20FEA24-3F3F-4681-B0E7-1982B5A43CDF}" type="datetime1">
              <a:rPr kumimoji="0" lang="en-US" sz="800" b="0" i="0" u="none" strike="noStrike" kern="1200" cap="none" spc="0" normalizeH="0" baseline="0" noProof="0" smtClean="0">
                <a:ln>
                  <a:noFill/>
                </a:ln>
                <a:solidFill>
                  <a:srgbClr val="000000">
                    <a:lumMod val="60000"/>
                    <a:lumOff val="40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12/31/2021</a:t>
            </a:fld>
            <a:endParaRPr kumimoji="0" lang="en-US" sz="800" b="0" i="0" u="none" strike="noStrike" kern="1200" cap="none" spc="0" normalizeH="0" baseline="0" noProof="0" dirty="0">
              <a:ln>
                <a:noFill/>
              </a:ln>
              <a:solidFill>
                <a:srgbClr val="000000">
                  <a:lumMod val="60000"/>
                  <a:lumOff val="40000"/>
                </a:srgbClr>
              </a:solidFill>
              <a:effectLst/>
              <a:uLnTx/>
              <a:uFillTx/>
              <a:latin typeface="Euphemia"/>
              <a:ea typeface="+mn-ea"/>
              <a:cs typeface="+mn-cs"/>
            </a:endParaRPr>
          </a:p>
        </p:txBody>
      </p:sp>
    </p:spTree>
    <p:extLst>
      <p:ext uri="{BB962C8B-B14F-4D97-AF65-F5344CB8AC3E}">
        <p14:creationId xmlns:p14="http://schemas.microsoft.com/office/powerpoint/2010/main" val="1407957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305" y="136524"/>
            <a:ext cx="9980682" cy="1096962"/>
          </a:xfrm>
        </p:spPr>
        <p:txBody>
          <a:bodyPr>
            <a:normAutofit fontScale="90000"/>
          </a:bodyPr>
          <a:lstStyle/>
          <a:p>
            <a:r>
              <a:rPr kumimoji="0" lang="en-US" sz="4000" b="0" i="0" u="none" strike="noStrike" kern="1200" cap="none" spc="0" normalizeH="0" baseline="0" noProof="0" dirty="0">
                <a:ln>
                  <a:noFill/>
                </a:ln>
                <a:solidFill>
                  <a:srgbClr val="FFCC00">
                    <a:lumMod val="75000"/>
                  </a:srgbClr>
                </a:solidFill>
                <a:effectLst/>
                <a:uLnTx/>
                <a:uFillTx/>
                <a:latin typeface="Algerian" panose="04020705040A02060702" pitchFamily="82" charset="0"/>
                <a:ea typeface="+mj-ea"/>
                <a:cs typeface="+mj-cs"/>
              </a:rPr>
              <a:t>FCAI- Semester Evaluation of the Student</a:t>
            </a:r>
            <a:endParaRPr lang="en-US" sz="4000" dirty="0"/>
          </a:p>
        </p:txBody>
      </p:sp>
      <p:sp>
        <p:nvSpPr>
          <p:cNvPr id="3" name="Content Placeholder 2"/>
          <p:cNvSpPr>
            <a:spLocks noGrp="1"/>
          </p:cNvSpPr>
          <p:nvPr>
            <p:ph idx="1"/>
          </p:nvPr>
        </p:nvSpPr>
        <p:spPr/>
        <p:txBody>
          <a:bodyPr>
            <a:normAutofit fontScale="92500" lnSpcReduction="20000"/>
          </a:bodyPr>
          <a:lstStyle/>
          <a:p>
            <a:r>
              <a:rPr lang="en-US" sz="3200" dirty="0">
                <a:latin typeface="+mj-lt"/>
              </a:rPr>
              <a:t>Students must receive a score of 3 or above( satisfactory performance on each practice behavior) in order to pass field seminar. </a:t>
            </a:r>
            <a:r>
              <a:rPr lang="en-US" sz="3200" dirty="0">
                <a:solidFill>
                  <a:schemeClr val="accent2">
                    <a:lumMod val="75000"/>
                  </a:schemeClr>
                </a:solidFill>
                <a:latin typeface="+mj-lt"/>
              </a:rPr>
              <a:t>Scores below a 3 will require a Performance Improvement Plan developed with the student, Agency Field Instructor  and Field Liaison.</a:t>
            </a:r>
          </a:p>
          <a:p>
            <a:r>
              <a:rPr lang="en-US" sz="3200" dirty="0">
                <a:latin typeface="+mj-lt"/>
              </a:rPr>
              <a:t>Agency Field Instructor will complete the evaluation &amp; review it with the student</a:t>
            </a:r>
            <a:endParaRPr lang="en-US" sz="3200" b="1" dirty="0">
              <a:solidFill>
                <a:srgbClr val="FF0000"/>
              </a:solidFill>
              <a:latin typeface="+mj-lt"/>
            </a:endParaRPr>
          </a:p>
          <a:p>
            <a:r>
              <a:rPr lang="en-US" sz="3200" dirty="0">
                <a:latin typeface="+mj-lt"/>
              </a:rPr>
              <a:t>All documents must be signed by the student and Field Instructor.</a:t>
            </a:r>
          </a:p>
          <a:p>
            <a:r>
              <a:rPr lang="en-US" sz="3200" dirty="0">
                <a:latin typeface="+mj-lt"/>
              </a:rPr>
              <a:t>Once you have signed the document, please email the evaluation to the seminar instructor.</a:t>
            </a:r>
            <a:r>
              <a:rPr lang="en-US" dirty="0">
                <a:latin typeface="+mj-lt"/>
              </a:rPr>
              <a:t> </a:t>
            </a:r>
          </a:p>
        </p:txBody>
      </p:sp>
      <p:sp>
        <p:nvSpPr>
          <p:cNvPr id="4" name="Date Placeholder 3"/>
          <p:cNvSpPr>
            <a:spLocks noGrp="1"/>
          </p:cNvSpPr>
          <p:nvPr>
            <p:ph type="dt" sz="half" idx="10"/>
          </p:nvPr>
        </p:nvSpPr>
        <p:spPr/>
        <p:txBody>
          <a:bodyPr/>
          <a:lstStyle/>
          <a:p>
            <a:fld id="{2E6BD9AC-4BEE-4AAC-9EAB-D159336C5E52}" type="datetime1">
              <a:rPr lang="en-US" smtClean="0"/>
              <a:t>12/31/2021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7038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13" name="Title 12"/>
          <p:cNvSpPr>
            <a:spLocks noGrp="1"/>
          </p:cNvSpPr>
          <p:nvPr>
            <p:ph type="title"/>
          </p:nvPr>
        </p:nvSpPr>
        <p:spPr>
          <a:xfrm>
            <a:off x="16185" y="292146"/>
            <a:ext cx="5740804" cy="1128068"/>
          </a:xfrm>
        </p:spPr>
        <p:txBody>
          <a:bodyPr anchor="ctr">
            <a:noAutofit/>
          </a:bodyPr>
          <a:lstStyle/>
          <a:p>
            <a:pPr algn="ctr"/>
            <a:r>
              <a:rPr lang="en-US" sz="3200" dirty="0">
                <a:solidFill>
                  <a:schemeClr val="accent2">
                    <a:lumMod val="75000"/>
                  </a:schemeClr>
                </a:solidFill>
                <a:latin typeface="Algerian" panose="04020705040A02060702" pitchFamily="82" charset="0"/>
              </a:rPr>
              <a:t>Accreditation Standards in </a:t>
            </a:r>
            <a:br>
              <a:rPr lang="en-US" sz="3200" dirty="0">
                <a:solidFill>
                  <a:schemeClr val="accent2">
                    <a:lumMod val="75000"/>
                  </a:schemeClr>
                </a:solidFill>
                <a:latin typeface="Algerian" panose="04020705040A02060702" pitchFamily="82" charset="0"/>
              </a:rPr>
            </a:br>
            <a:r>
              <a:rPr lang="en-US" sz="3200" dirty="0">
                <a:solidFill>
                  <a:schemeClr val="accent2">
                    <a:lumMod val="75000"/>
                  </a:schemeClr>
                </a:solidFill>
                <a:latin typeface="Algerian" panose="04020705040A02060702" pitchFamily="82" charset="0"/>
              </a:rPr>
              <a:t>Field Education</a:t>
            </a:r>
          </a:p>
        </p:txBody>
      </p:sp>
      <p:grpSp>
        <p:nvGrpSpPr>
          <p:cNvPr id="4101"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4102"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14" name="Content Placeholder 13"/>
          <p:cNvSpPr>
            <a:spLocks noGrp="1"/>
          </p:cNvSpPr>
          <p:nvPr>
            <p:ph idx="1"/>
          </p:nvPr>
        </p:nvSpPr>
        <p:spPr>
          <a:xfrm>
            <a:off x="87363" y="2330505"/>
            <a:ext cx="5669626" cy="3979585"/>
          </a:xfrm>
        </p:spPr>
        <p:txBody>
          <a:bodyPr anchor="ctr">
            <a:normAutofit/>
          </a:bodyPr>
          <a:lstStyle/>
          <a:p>
            <a:pPr>
              <a:buSzPct val="75000"/>
            </a:pPr>
            <a:r>
              <a:rPr lang="en-US" dirty="0">
                <a:latin typeface="+mj-lt"/>
              </a:rPr>
              <a:t>Set forth by the Council on Social Work Education (CSWE)</a:t>
            </a:r>
          </a:p>
          <a:p>
            <a:pPr marL="0" lvl="1" indent="0">
              <a:buSzPct val="75000"/>
              <a:buNone/>
            </a:pPr>
            <a:endParaRPr lang="en-US" sz="2000" dirty="0">
              <a:latin typeface="+mj-lt"/>
            </a:endParaRPr>
          </a:p>
          <a:p>
            <a:pPr marL="233363" lvl="1" indent="-233363">
              <a:buSzPct val="75000"/>
            </a:pPr>
            <a:r>
              <a:rPr lang="en-US" sz="2000" dirty="0">
                <a:latin typeface="+mj-lt"/>
              </a:rPr>
              <a:t>Educational Policies and Accreditation Standards (EPAS)</a:t>
            </a:r>
          </a:p>
          <a:p>
            <a:pPr lvl="2">
              <a:buSzPct val="75000"/>
              <a:buFont typeface="Wingdings" panose="05000000000000000000" pitchFamily="2" charset="2"/>
              <a:buChar char="Ø"/>
            </a:pPr>
            <a:r>
              <a:rPr lang="en-US" sz="2000" dirty="0">
                <a:latin typeface="+mj-lt"/>
              </a:rPr>
              <a:t>9 Core Competencies and </a:t>
            </a:r>
          </a:p>
          <a:p>
            <a:pPr lvl="2">
              <a:buSzPct val="75000"/>
              <a:buFont typeface="Wingdings" panose="05000000000000000000" pitchFamily="2" charset="2"/>
              <a:buChar char="Ø"/>
            </a:pPr>
            <a:r>
              <a:rPr lang="en-US" sz="2000" dirty="0">
                <a:latin typeface="+mj-lt"/>
              </a:rPr>
              <a:t>31 Component Behaviors </a:t>
            </a:r>
          </a:p>
          <a:p>
            <a:pPr>
              <a:buSzPct val="75000"/>
            </a:pPr>
            <a:r>
              <a:rPr lang="en-US" dirty="0">
                <a:latin typeface="+mj-lt"/>
              </a:rPr>
              <a:t>Accreditation standards incorporated into Field Seminar, Field Placement Experience and Field Education documents </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pic>
        <p:nvPicPr>
          <p:cNvPr id="4098" name="Picture 2" descr="See the source image">
            <a:extLst>
              <a:ext uri="{FF2B5EF4-FFF2-40B4-BE49-F238E27FC236}">
                <a16:creationId xmlns:a16="http://schemas.microsoft.com/office/drawing/2014/main" id="{33A081D8-A0EC-4851-BF1C-7DFA75D9A3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2947"/>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589560" y="6492240"/>
            <a:ext cx="299184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5C807117-A9AD-40F1-930F-30AEC1A736C0}" type="datetime1">
              <a:rPr kumimoji="0" lang="en-US" sz="800" b="0" i="0" u="none" strike="noStrike" kern="1200" cap="none" spc="0" normalizeH="0" baseline="0" noProof="0" smtClean="0">
                <a:ln>
                  <a:noFill/>
                </a:ln>
                <a:solidFill>
                  <a:srgbClr val="000000">
                    <a:lumMod val="60000"/>
                    <a:lumOff val="40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12/31/2021</a:t>
            </a:fld>
            <a:endParaRPr kumimoji="0" lang="en-US" sz="800" b="0" i="0" u="none" strike="noStrike" kern="1200" cap="none" spc="0" normalizeH="0" baseline="0" noProof="0">
              <a:ln>
                <a:noFill/>
              </a:ln>
              <a:solidFill>
                <a:srgbClr val="000000">
                  <a:lumMod val="60000"/>
                  <a:lumOff val="40000"/>
                </a:srgbClr>
              </a:solidFill>
              <a:effectLst/>
              <a:uLnTx/>
              <a:uFillTx/>
              <a:latin typeface="Euphemia"/>
              <a:ea typeface="+mn-ea"/>
              <a:cs typeface="+mn-cs"/>
            </a:endParaRPr>
          </a:p>
        </p:txBody>
      </p:sp>
    </p:spTree>
    <p:extLst>
      <p:ext uri="{BB962C8B-B14F-4D97-AF65-F5344CB8AC3E}">
        <p14:creationId xmlns:p14="http://schemas.microsoft.com/office/powerpoint/2010/main" val="3714798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04900" y="0"/>
            <a:ext cx="9980682" cy="1096962"/>
          </a:xfrm>
        </p:spPr>
        <p:txBody>
          <a:bodyPr>
            <a:noAutofit/>
          </a:bodyPr>
          <a:lstStyle/>
          <a:p>
            <a:pPr algn="ctr"/>
            <a:r>
              <a:rPr lang="en-US" sz="3600" dirty="0">
                <a:solidFill>
                  <a:schemeClr val="accent2">
                    <a:lumMod val="75000"/>
                  </a:schemeClr>
                </a:solidFill>
                <a:latin typeface="Algerian" panose="04020705040A02060702" pitchFamily="82" charset="0"/>
              </a:rPr>
              <a:t>Accreditation Standards in </a:t>
            </a:r>
            <a:br>
              <a:rPr lang="en-US" sz="3600" dirty="0">
                <a:solidFill>
                  <a:schemeClr val="accent2">
                    <a:lumMod val="75000"/>
                  </a:schemeClr>
                </a:solidFill>
                <a:latin typeface="Algerian" panose="04020705040A02060702" pitchFamily="82" charset="0"/>
              </a:rPr>
            </a:br>
            <a:r>
              <a:rPr lang="en-US" sz="3600" dirty="0">
                <a:solidFill>
                  <a:schemeClr val="accent2">
                    <a:lumMod val="75000"/>
                  </a:schemeClr>
                </a:solidFill>
                <a:latin typeface="Algerian" panose="04020705040A02060702" pitchFamily="82" charset="0"/>
              </a:rPr>
              <a:t>Field Education</a:t>
            </a:r>
          </a:p>
        </p:txBody>
      </p:sp>
      <p:sp>
        <p:nvSpPr>
          <p:cNvPr id="14" name="Content Placeholder 13"/>
          <p:cNvSpPr>
            <a:spLocks noGrp="1"/>
          </p:cNvSpPr>
          <p:nvPr>
            <p:ph idx="1"/>
          </p:nvPr>
        </p:nvSpPr>
        <p:spPr>
          <a:xfrm>
            <a:off x="939800" y="1218731"/>
            <a:ext cx="10502900" cy="4826469"/>
          </a:xfrm>
        </p:spPr>
        <p:txBody>
          <a:bodyPr anchor="t">
            <a:noAutofit/>
          </a:bodyPr>
          <a:lstStyle/>
          <a:p>
            <a:pPr marL="0" indent="0">
              <a:lnSpc>
                <a:spcPct val="150000"/>
              </a:lnSpc>
              <a:spcBef>
                <a:spcPts val="600"/>
              </a:spcBef>
              <a:buNone/>
            </a:pPr>
            <a:r>
              <a:rPr lang="en-US" sz="2400" dirty="0">
                <a:latin typeface="+mj-lt"/>
              </a:rPr>
              <a:t>CSWE - Educational Policies and Accreditation Standards (EPAS 2015)</a:t>
            </a:r>
          </a:p>
          <a:p>
            <a:pPr marL="0" indent="0">
              <a:buNone/>
            </a:pPr>
            <a:endParaRPr lang="en-US" sz="2400" dirty="0">
              <a:latin typeface="+mj-lt"/>
            </a:endParaRPr>
          </a:p>
        </p:txBody>
      </p:sp>
      <p:graphicFrame>
        <p:nvGraphicFramePr>
          <p:cNvPr id="2" name="Table 1"/>
          <p:cNvGraphicFramePr>
            <a:graphicFrameLocks noGrp="1"/>
          </p:cNvGraphicFramePr>
          <p:nvPr/>
        </p:nvGraphicFramePr>
        <p:xfrm>
          <a:off x="929080" y="1938390"/>
          <a:ext cx="10323120" cy="4425088"/>
        </p:xfrm>
        <a:graphic>
          <a:graphicData uri="http://schemas.openxmlformats.org/drawingml/2006/table">
            <a:tbl>
              <a:tblPr firstRow="1" bandRow="1">
                <a:tableStyleId>{BC89EF96-8CEA-46FF-86C4-4CE0E7609802}</a:tableStyleId>
              </a:tblPr>
              <a:tblGrid>
                <a:gridCol w="5086047">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5028793">
                  <a:extLst>
                    <a:ext uri="{9D8B030D-6E8A-4147-A177-3AD203B41FA5}">
                      <a16:colId xmlns:a16="http://schemas.microsoft.com/office/drawing/2014/main" val="20002"/>
                    </a:ext>
                  </a:extLst>
                </a:gridCol>
              </a:tblGrid>
              <a:tr h="468204">
                <a:tc gridSpan="3">
                  <a:txBody>
                    <a:bodyPr/>
                    <a:lstStyle/>
                    <a:p>
                      <a:pPr algn="ctr"/>
                      <a:r>
                        <a:rPr lang="en-US" sz="2400" dirty="0"/>
                        <a:t>Nine Core Competencies</a:t>
                      </a:r>
                      <a:endParaRPr lang="en-US" sz="2400" b="0" dirty="0">
                        <a:latin typeface="+mj-lt"/>
                      </a:endParaRPr>
                    </a:p>
                  </a:txBody>
                  <a:tcPr anchor="ctr"/>
                </a:tc>
                <a:tc hMerge="1">
                  <a:txBody>
                    <a:bodyPr/>
                    <a:lstStyle/>
                    <a:p>
                      <a:endParaRPr lang="en-US"/>
                    </a:p>
                  </a:txBody>
                  <a:tcPr/>
                </a:tc>
                <a:tc hMerge="1">
                  <a:txBody>
                    <a:bodyPr/>
                    <a:lstStyle/>
                    <a:p>
                      <a:pPr algn="ctr"/>
                      <a:endParaRPr lang="en-US" sz="2000" dirty="0">
                        <a:latin typeface="+mj-lt"/>
                      </a:endParaRPr>
                    </a:p>
                  </a:txBody>
                  <a:tcPr anchor="ctr"/>
                </a:tc>
                <a:extLst>
                  <a:ext uri="{0D108BD9-81ED-4DB2-BD59-A6C34878D82A}">
                    <a16:rowId xmlns:a16="http://schemas.microsoft.com/office/drawing/2014/main" val="10000"/>
                  </a:ext>
                </a:extLst>
              </a:tr>
              <a:tr h="633308">
                <a:tc>
                  <a:txBody>
                    <a:bodyPr/>
                    <a:lstStyle/>
                    <a:p>
                      <a:pPr marL="0" indent="0" algn="l">
                        <a:buSzPct val="70000"/>
                        <a:buFont typeface="+mj-lt"/>
                        <a:buNone/>
                      </a:pPr>
                      <a:r>
                        <a:rPr lang="en-US" sz="2000" dirty="0">
                          <a:latin typeface="+mn-lt"/>
                        </a:rPr>
                        <a:t>1.  Demonstrate</a:t>
                      </a:r>
                      <a:r>
                        <a:rPr lang="en-US" sz="2000" baseline="0" dirty="0">
                          <a:latin typeface="+mn-lt"/>
                        </a:rPr>
                        <a:t> Ethical and Professional   Behavior</a:t>
                      </a:r>
                      <a:endParaRPr lang="en-US" sz="2000"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marL="0" indent="0" algn="l">
                        <a:buSzPct val="70000"/>
                        <a:buFont typeface="+mj-lt"/>
                        <a:buNone/>
                      </a:pP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latin typeface="+mn-lt"/>
                        </a:rPr>
                        <a:t>6.  Engage</a:t>
                      </a:r>
                      <a:r>
                        <a:rPr lang="en-US" sz="2000" baseline="0" dirty="0">
                          <a:latin typeface="+mn-lt"/>
                        </a:rPr>
                        <a:t> with Individuals, Families, Groups, Organizations, and Communities</a:t>
                      </a:r>
                      <a:endParaRPr lang="en-US" sz="2000" dirty="0">
                        <a:latin typeface="+mn-lt"/>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779030">
                <a:tc>
                  <a:txBody>
                    <a:bodyPr/>
                    <a:lstStyle/>
                    <a:p>
                      <a:pPr marL="0" indent="0" algn="l">
                        <a:buSzPct val="70000"/>
                        <a:buFont typeface="+mj-lt"/>
                        <a:buNone/>
                      </a:pPr>
                      <a:r>
                        <a:rPr lang="en-US" sz="2000" dirty="0">
                          <a:latin typeface="+mn-lt"/>
                        </a:rPr>
                        <a:t>2.</a:t>
                      </a:r>
                      <a:r>
                        <a:rPr lang="en-US" sz="2000" baseline="0" dirty="0">
                          <a:latin typeface="+mn-lt"/>
                        </a:rPr>
                        <a:t>  Engage Diversity and Difference in Practice</a:t>
                      </a:r>
                      <a:endParaRPr lang="en-US" sz="2000"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marL="0" indent="0" algn="l">
                        <a:buSzPct val="70000"/>
                        <a:buFont typeface="+mj-lt"/>
                        <a:buNone/>
                      </a:pP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latin typeface="+mn-lt"/>
                        </a:rPr>
                        <a:t>7.  Assess</a:t>
                      </a:r>
                      <a:r>
                        <a:rPr lang="en-US" sz="2000" baseline="0" dirty="0">
                          <a:latin typeface="+mn-lt"/>
                        </a:rPr>
                        <a:t> Individuals, Families, Groups, Organizations, and Communities</a:t>
                      </a:r>
                      <a:endParaRPr lang="en-US" sz="2000" dirty="0">
                        <a:latin typeface="+mn-lt"/>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79030">
                <a:tc>
                  <a:txBody>
                    <a:bodyPr/>
                    <a:lstStyle/>
                    <a:p>
                      <a:pPr marL="0" indent="0" algn="l">
                        <a:buSzPct val="70000"/>
                        <a:buFont typeface="+mj-lt"/>
                        <a:buNone/>
                      </a:pPr>
                      <a:r>
                        <a:rPr lang="en-US" sz="2000" dirty="0">
                          <a:latin typeface="+mn-lt"/>
                        </a:rPr>
                        <a:t>3.  Advance</a:t>
                      </a:r>
                      <a:r>
                        <a:rPr lang="en-US" sz="2000" baseline="0" dirty="0">
                          <a:latin typeface="+mn-lt"/>
                        </a:rPr>
                        <a:t> Human Rights and Social, Economic, and Environmental Justice</a:t>
                      </a:r>
                      <a:endParaRPr lang="en-US" sz="2000"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marL="342900" indent="-342900" algn="l">
                        <a:buSzPct val="70000"/>
                        <a:buFont typeface="+mj-lt"/>
                        <a:buAutoNum type="arabicPeriod"/>
                      </a:pP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latin typeface="+mn-lt"/>
                        </a:rPr>
                        <a:t>8.</a:t>
                      </a:r>
                      <a:r>
                        <a:rPr lang="en-US" sz="2000" baseline="0" dirty="0">
                          <a:latin typeface="+mn-lt"/>
                        </a:rPr>
                        <a:t>  Intervene with Individuals, Families, Groups, Organizations, and Communities</a:t>
                      </a:r>
                      <a:endParaRPr lang="en-US" sz="2000" dirty="0">
                        <a:latin typeface="+mn-lt"/>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633308">
                <a:tc>
                  <a:txBody>
                    <a:bodyPr/>
                    <a:lstStyle/>
                    <a:p>
                      <a:pPr marL="0" indent="0" algn="l">
                        <a:buSzPct val="70000"/>
                        <a:buFont typeface="+mj-lt"/>
                        <a:buNone/>
                      </a:pPr>
                      <a:r>
                        <a:rPr lang="en-US" sz="2000" dirty="0">
                          <a:latin typeface="+mn-lt"/>
                        </a:rPr>
                        <a:t>4.  Engage</a:t>
                      </a:r>
                      <a:r>
                        <a:rPr lang="en-US" sz="2000" baseline="0" dirty="0">
                          <a:latin typeface="+mn-lt"/>
                        </a:rPr>
                        <a:t> in Practice-informed Research and Research-informed Practice</a:t>
                      </a:r>
                      <a:endParaRPr lang="en-US" sz="2000"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marL="0" indent="0" algn="l">
                        <a:buSzPct val="70000"/>
                        <a:buFont typeface="+mj-lt"/>
                        <a:buNone/>
                      </a:pP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latin typeface="+mn-lt"/>
                        </a:rPr>
                        <a:t>9.  Evaluate</a:t>
                      </a:r>
                      <a:r>
                        <a:rPr lang="en-US" sz="2000" baseline="0" dirty="0">
                          <a:latin typeface="+mn-lt"/>
                        </a:rPr>
                        <a:t> Practice with Individuals, Families, Groups, Organizations, and Communities</a:t>
                      </a:r>
                      <a:endParaRPr lang="en-US" sz="2000" dirty="0">
                        <a:latin typeface="+mn-lt"/>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691944">
                <a:tc>
                  <a:txBody>
                    <a:bodyPr/>
                    <a:lstStyle/>
                    <a:p>
                      <a:pPr marL="0" indent="0" algn="l">
                        <a:buSzPct val="70000"/>
                        <a:buFont typeface="+mj-lt"/>
                        <a:buNone/>
                      </a:pPr>
                      <a:r>
                        <a:rPr lang="en-US" sz="2000" dirty="0">
                          <a:latin typeface="+mn-lt"/>
                        </a:rPr>
                        <a:t>5.  Engage</a:t>
                      </a:r>
                      <a:r>
                        <a:rPr lang="en-US" sz="2000" baseline="0" dirty="0">
                          <a:latin typeface="+mn-lt"/>
                        </a:rPr>
                        <a:t> in Policy Practice</a:t>
                      </a:r>
                      <a:endParaRPr lang="en-US" sz="2000" dirty="0">
                        <a:latin typeface="+mn-lt"/>
                      </a:endParaRPr>
                    </a:p>
                  </a:txBody>
                  <a:tcPr anchor="ctr">
                    <a:lnR w="12700" cap="flat" cmpd="sng" algn="ctr">
                      <a:solidFill>
                        <a:schemeClr val="tx1"/>
                      </a:solidFill>
                      <a:prstDash val="solid"/>
                      <a:round/>
                      <a:headEnd type="none" w="med" len="med"/>
                      <a:tailEnd type="none" w="med" len="med"/>
                    </a:lnR>
                  </a:tcPr>
                </a:tc>
                <a:tc>
                  <a:txBody>
                    <a:bodyPr/>
                    <a:lstStyle/>
                    <a:p>
                      <a:pPr marL="0" indent="0" algn="l">
                        <a:buSzPct val="70000"/>
                        <a:buFont typeface="+mj-lt"/>
                        <a:buNone/>
                      </a:pPr>
                      <a:endParaRPr lang="en-US" sz="2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000" dirty="0">
                        <a:latin typeface="+mn-lt"/>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24237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solidFill>
                  <a:schemeClr val="accent2">
                    <a:lumMod val="75000"/>
                  </a:schemeClr>
                </a:solidFill>
                <a:latin typeface="Algerian" panose="04020705040A02060702" pitchFamily="82" charset="0"/>
              </a:rPr>
              <a:t>Evaluation of Student &amp; Performance Improvement Plans</a:t>
            </a:r>
            <a:endParaRPr lang="en-US" sz="3600" dirty="0">
              <a:solidFill>
                <a:schemeClr val="accent2">
                  <a:lumMod val="75000"/>
                </a:schemeClr>
              </a:solidFill>
              <a:latin typeface="Algerian" panose="04020705040A02060702" pitchFamily="82" charset="0"/>
            </a:endParaRPr>
          </a:p>
        </p:txBody>
      </p:sp>
      <p:sp>
        <p:nvSpPr>
          <p:cNvPr id="14" name="Content Placeholder 13"/>
          <p:cNvSpPr>
            <a:spLocks noGrp="1"/>
          </p:cNvSpPr>
          <p:nvPr>
            <p:ph idx="1"/>
          </p:nvPr>
        </p:nvSpPr>
        <p:spPr>
          <a:xfrm>
            <a:off x="578498" y="1515593"/>
            <a:ext cx="10508601" cy="5023320"/>
          </a:xfrm>
        </p:spPr>
        <p:txBody>
          <a:bodyPr anchor="t">
            <a:noAutofit/>
          </a:bodyPr>
          <a:lstStyle/>
          <a:p>
            <a:pPr marL="0" indent="0">
              <a:buNone/>
            </a:pPr>
            <a:r>
              <a:rPr lang="en-US" sz="3000" dirty="0">
                <a:solidFill>
                  <a:schemeClr val="accent2">
                    <a:lumMod val="75000"/>
                  </a:schemeClr>
                </a:solidFill>
                <a:latin typeface="+mj-lt"/>
              </a:rPr>
              <a:t>Evaluation </a:t>
            </a:r>
            <a:r>
              <a:rPr lang="en-US" sz="3000" dirty="0">
                <a:latin typeface="+mj-lt"/>
              </a:rPr>
              <a:t>- ongoing activity throughout the field placement</a:t>
            </a:r>
          </a:p>
          <a:p>
            <a:pPr lvl="1"/>
            <a:r>
              <a:rPr lang="en-US" sz="2800" dirty="0">
                <a:latin typeface="+mj-lt"/>
              </a:rPr>
              <a:t>Issues with student performance should be swiftly addressed by Agency Field Instructor so resolution can be achieved</a:t>
            </a:r>
          </a:p>
          <a:p>
            <a:pPr lvl="1"/>
            <a:r>
              <a:rPr lang="en-US" sz="2800" dirty="0">
                <a:latin typeface="+mj-lt"/>
              </a:rPr>
              <a:t>If resolution is not successful, Agency Field Instructor should inform the Field Liaison and/or Director of Field Education immediately</a:t>
            </a:r>
          </a:p>
          <a:p>
            <a:pPr lvl="1"/>
            <a:r>
              <a:rPr lang="en-US" sz="2800" dirty="0">
                <a:latin typeface="+mj-lt"/>
              </a:rPr>
              <a:t>Agency Field Instructor urged to contact Field Office early to support and assist in the process </a:t>
            </a:r>
          </a:p>
          <a:p>
            <a:pPr lvl="1"/>
            <a:r>
              <a:rPr lang="en-US" sz="2800" dirty="0">
                <a:latin typeface="+mj-lt"/>
              </a:rPr>
              <a:t>Performance improvement plan:</a:t>
            </a:r>
          </a:p>
          <a:p>
            <a:pPr lvl="2"/>
            <a:r>
              <a:rPr lang="en-US" sz="2600" dirty="0">
                <a:solidFill>
                  <a:schemeClr val="accent2">
                    <a:lumMod val="75000"/>
                  </a:schemeClr>
                </a:solidFill>
                <a:latin typeface="+mj-lt"/>
              </a:rPr>
              <a:t>Offers support to both the agency and the student</a:t>
            </a:r>
          </a:p>
          <a:p>
            <a:pPr lvl="2"/>
            <a:r>
              <a:rPr lang="en-US" sz="2600" dirty="0">
                <a:solidFill>
                  <a:schemeClr val="accent2">
                    <a:lumMod val="75000"/>
                  </a:schemeClr>
                </a:solidFill>
                <a:latin typeface="+mj-lt"/>
              </a:rPr>
              <a:t>Importance of documentation</a:t>
            </a:r>
          </a:p>
          <a:p>
            <a:pPr marL="0" indent="0">
              <a:buNone/>
            </a:pPr>
            <a:endParaRPr lang="en-US" sz="2800" dirty="0">
              <a:latin typeface="+mj-lt"/>
            </a:endParaRPr>
          </a:p>
          <a:p>
            <a:pPr marL="0" indent="0">
              <a:buNone/>
            </a:pPr>
            <a:endParaRPr lang="en-US" sz="2800" dirty="0">
              <a:latin typeface="+mj-lt"/>
            </a:endParaRP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fld id="{07A3F590-3630-4EAA-B784-DAE5364996B7}" type="datetime1">
              <a:rPr lang="en-US" smtClean="0"/>
              <a:t>12/31/2021</a:t>
            </a:fld>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81264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23A6-A916-40F9-B40E-3851DE93A8CF}"/>
              </a:ext>
            </a:extLst>
          </p:cNvPr>
          <p:cNvSpPr>
            <a:spLocks noGrp="1"/>
          </p:cNvSpPr>
          <p:nvPr>
            <p:ph type="title"/>
          </p:nvPr>
        </p:nvSpPr>
        <p:spPr>
          <a:xfrm>
            <a:off x="630936" y="151752"/>
            <a:ext cx="4818888" cy="1048201"/>
          </a:xfrm>
        </p:spPr>
        <p:txBody>
          <a:bodyPr anchor="b">
            <a:normAutofit/>
          </a:bodyPr>
          <a:lstStyle/>
          <a:p>
            <a:r>
              <a:rPr lang="en-US" sz="5400" dirty="0">
                <a:solidFill>
                  <a:schemeClr val="accent2">
                    <a:lumMod val="75000"/>
                  </a:schemeClr>
                </a:solidFill>
                <a:latin typeface="Algerian" panose="04020705040A02060702" pitchFamily="82" charset="0"/>
              </a:rPr>
              <a:t>Questions:</a:t>
            </a:r>
          </a:p>
        </p:txBody>
      </p:sp>
      <p:sp>
        <p:nvSpPr>
          <p:cNvPr id="3" name="Content Placeholder 2">
            <a:extLst>
              <a:ext uri="{FF2B5EF4-FFF2-40B4-BE49-F238E27FC236}">
                <a16:creationId xmlns:a16="http://schemas.microsoft.com/office/drawing/2014/main" id="{B28E0DA0-D9DC-40E4-AB14-3AAA9BD00C2A}"/>
              </a:ext>
            </a:extLst>
          </p:cNvPr>
          <p:cNvSpPr>
            <a:spLocks noGrp="1"/>
          </p:cNvSpPr>
          <p:nvPr>
            <p:ph idx="1"/>
          </p:nvPr>
        </p:nvSpPr>
        <p:spPr>
          <a:xfrm>
            <a:off x="630936" y="2183363"/>
            <a:ext cx="5219358" cy="3806890"/>
          </a:xfrm>
        </p:spPr>
        <p:txBody>
          <a:bodyPr anchor="t">
            <a:normAutofit/>
          </a:bodyPr>
          <a:lstStyle/>
          <a:p>
            <a:r>
              <a:rPr lang="en-US" sz="2200" dirty="0"/>
              <a:t>Any questions so far regarding:</a:t>
            </a:r>
          </a:p>
          <a:p>
            <a:pPr lvl="1"/>
            <a:endParaRPr lang="en-US" sz="2200" dirty="0"/>
          </a:p>
          <a:p>
            <a:pPr lvl="1"/>
            <a:r>
              <a:rPr lang="en-US" sz="2200" dirty="0"/>
              <a:t>Field Forms</a:t>
            </a:r>
          </a:p>
          <a:p>
            <a:pPr lvl="1"/>
            <a:endParaRPr lang="en-US" sz="2200" dirty="0"/>
          </a:p>
          <a:p>
            <a:pPr lvl="1"/>
            <a:r>
              <a:rPr lang="en-US" sz="2200" dirty="0"/>
              <a:t>Roles in Field</a:t>
            </a:r>
          </a:p>
          <a:p>
            <a:pPr lvl="1"/>
            <a:endParaRPr lang="en-US" sz="2200" dirty="0"/>
          </a:p>
          <a:p>
            <a:pPr lvl="1"/>
            <a:r>
              <a:rPr lang="en-US" sz="2200" dirty="0"/>
              <a:t>When or how to reach out for assistance</a:t>
            </a:r>
          </a:p>
          <a:p>
            <a:pPr marL="457200" lvl="1" indent="0">
              <a:buNone/>
            </a:pPr>
            <a:endParaRPr lang="en-US" sz="2200" dirty="0"/>
          </a:p>
        </p:txBody>
      </p:sp>
      <p:pic>
        <p:nvPicPr>
          <p:cNvPr id="7" name="Picture 6" descr="A picture containing person, indoor&#10;&#10;Description automatically generated">
            <a:extLst>
              <a:ext uri="{FF2B5EF4-FFF2-40B4-BE49-F238E27FC236}">
                <a16:creationId xmlns:a16="http://schemas.microsoft.com/office/drawing/2014/main" id="{523C3B7D-57AD-47F3-88D1-639C553EA0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39338" y="1165580"/>
            <a:ext cx="4718677" cy="4992904"/>
          </a:xfrm>
          <a:prstGeom prst="rect">
            <a:avLst/>
          </a:prstGeom>
        </p:spPr>
      </p:pic>
      <p:sp>
        <p:nvSpPr>
          <p:cNvPr id="4" name="Date Placeholder 3">
            <a:extLst>
              <a:ext uri="{FF2B5EF4-FFF2-40B4-BE49-F238E27FC236}">
                <a16:creationId xmlns:a16="http://schemas.microsoft.com/office/drawing/2014/main" id="{08E228E2-3632-483C-860D-35B7017B273C}"/>
              </a:ext>
            </a:extLst>
          </p:cNvPr>
          <p:cNvSpPr>
            <a:spLocks noGrp="1"/>
          </p:cNvSpPr>
          <p:nvPr>
            <p:ph type="dt" sz="half" idx="10"/>
          </p:nvPr>
        </p:nvSpPr>
        <p:spPr>
          <a:xfrm>
            <a:off x="8382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FEE2C3A-25E6-4596-91D3-7793C5BCB04E}" type="datetime1">
              <a:rPr kumimoji="0" lang="en-US" sz="800" b="0" i="0" u="none" strike="noStrike" kern="1200" cap="none" spc="0" normalizeH="0" baseline="0" noProof="0" smtClean="0">
                <a:ln>
                  <a:noFill/>
                </a:ln>
                <a:solidFill>
                  <a:srgbClr val="000000">
                    <a:lumMod val="60000"/>
                    <a:lumOff val="40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12/31/2021</a:t>
            </a:fld>
            <a:endParaRPr kumimoji="0" lang="en-US" sz="800" b="0" i="0" u="none" strike="noStrike" kern="1200" cap="none" spc="0" normalizeH="0" baseline="0" noProof="0">
              <a:ln>
                <a:noFill/>
              </a:ln>
              <a:solidFill>
                <a:srgbClr val="000000">
                  <a:lumMod val="60000"/>
                  <a:lumOff val="40000"/>
                </a:srgbClr>
              </a:solidFill>
              <a:effectLst/>
              <a:uLnTx/>
              <a:uFillTx/>
              <a:latin typeface="Euphemia"/>
              <a:ea typeface="+mn-ea"/>
              <a:cs typeface="+mn-cs"/>
            </a:endParaRPr>
          </a:p>
        </p:txBody>
      </p:sp>
    </p:spTree>
    <p:extLst>
      <p:ext uri="{BB962C8B-B14F-4D97-AF65-F5344CB8AC3E}">
        <p14:creationId xmlns:p14="http://schemas.microsoft.com/office/powerpoint/2010/main" val="43828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ink flowers on a tree&#10;&#10;Description automatically generated with medium confidence">
            <a:extLst>
              <a:ext uri="{FF2B5EF4-FFF2-40B4-BE49-F238E27FC236}">
                <a16:creationId xmlns:a16="http://schemas.microsoft.com/office/drawing/2014/main" id="{7757997F-D287-4E09-AF9C-731730E0235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591" r="9091" b="16800"/>
          <a:stretch/>
        </p:blipFill>
        <p:spPr>
          <a:xfrm>
            <a:off x="20" y="10"/>
            <a:ext cx="12191980" cy="6857990"/>
          </a:xfrm>
          <a:prstGeom prst="rect">
            <a:avLst/>
          </a:prstGeom>
        </p:spPr>
      </p:pic>
      <p:sp>
        <p:nvSpPr>
          <p:cNvPr id="32" name="Rectangle 31">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13" name="Title 12"/>
          <p:cNvSpPr>
            <a:spLocks noGrp="1"/>
          </p:cNvSpPr>
          <p:nvPr>
            <p:ph type="title"/>
          </p:nvPr>
        </p:nvSpPr>
        <p:spPr>
          <a:xfrm>
            <a:off x="336884" y="136525"/>
            <a:ext cx="8124209" cy="1252437"/>
          </a:xfrm>
        </p:spPr>
        <p:txBody>
          <a:bodyPr>
            <a:normAutofit/>
          </a:bodyPr>
          <a:lstStyle/>
          <a:p>
            <a:r>
              <a:rPr lang="en-US" sz="3600" dirty="0">
                <a:latin typeface="Algerian" panose="04020705040A02060702" pitchFamily="82" charset="0"/>
              </a:rPr>
              <a:t>Important Dates-Spring 2022</a:t>
            </a:r>
          </a:p>
        </p:txBody>
      </p:sp>
      <p:sp>
        <p:nvSpPr>
          <p:cNvPr id="14" name="Content Placeholder 13"/>
          <p:cNvSpPr>
            <a:spLocks noGrp="1"/>
          </p:cNvSpPr>
          <p:nvPr>
            <p:ph idx="1"/>
          </p:nvPr>
        </p:nvSpPr>
        <p:spPr>
          <a:xfrm>
            <a:off x="439838" y="1378166"/>
            <a:ext cx="7280475" cy="5343309"/>
          </a:xfrm>
        </p:spPr>
        <p:txBody>
          <a:bodyPr>
            <a:normAutofit/>
          </a:bodyPr>
          <a:lstStyle/>
          <a:p>
            <a:pPr marL="0" indent="0">
              <a:spcBef>
                <a:spcPts val="600"/>
              </a:spcBef>
              <a:buNone/>
            </a:pPr>
            <a:endParaRPr lang="en-US" sz="1700" dirty="0">
              <a:latin typeface="+mj-lt"/>
            </a:endParaRPr>
          </a:p>
          <a:p>
            <a:pPr marL="0" indent="0">
              <a:spcBef>
                <a:spcPts val="600"/>
              </a:spcBef>
              <a:buNone/>
            </a:pPr>
            <a:r>
              <a:rPr lang="en-US" sz="2400" dirty="0">
                <a:latin typeface="+mj-lt"/>
              </a:rPr>
              <a:t>Spring Semester Begins:  January 10, 2022</a:t>
            </a:r>
          </a:p>
          <a:p>
            <a:pPr marL="0" indent="0">
              <a:spcBef>
                <a:spcPts val="600"/>
              </a:spcBef>
              <a:buNone/>
            </a:pPr>
            <a:endParaRPr lang="en-US" sz="2400" dirty="0">
              <a:latin typeface="+mj-lt"/>
            </a:endParaRPr>
          </a:p>
          <a:p>
            <a:pPr marL="0" indent="0">
              <a:spcBef>
                <a:spcPts val="600"/>
              </a:spcBef>
              <a:buNone/>
            </a:pPr>
            <a:r>
              <a:rPr lang="en-US" sz="2400" dirty="0">
                <a:latin typeface="+mj-lt"/>
              </a:rPr>
              <a:t>Spring Semester Ends:  April 25, 2022</a:t>
            </a:r>
          </a:p>
          <a:p>
            <a:pPr marL="0" indent="0">
              <a:spcBef>
                <a:spcPts val="600"/>
              </a:spcBef>
              <a:buNone/>
            </a:pPr>
            <a:endParaRPr lang="en-US" sz="2400" dirty="0">
              <a:latin typeface="+mj-lt"/>
            </a:endParaRPr>
          </a:p>
          <a:p>
            <a:pPr marL="0" indent="0">
              <a:spcBef>
                <a:spcPts val="600"/>
              </a:spcBef>
              <a:buNone/>
            </a:pPr>
            <a:r>
              <a:rPr lang="en-US" sz="2400" dirty="0">
                <a:latin typeface="+mj-lt"/>
              </a:rPr>
              <a:t>Exam Week: April 27-May 3, 2022</a:t>
            </a:r>
          </a:p>
          <a:p>
            <a:pPr marL="0" indent="0">
              <a:spcBef>
                <a:spcPts val="600"/>
              </a:spcBef>
              <a:buNone/>
            </a:pPr>
            <a:endParaRPr lang="en-US" sz="2400" dirty="0">
              <a:latin typeface="+mj-lt"/>
            </a:endParaRPr>
          </a:p>
          <a:p>
            <a:pPr marL="0" indent="0">
              <a:spcBef>
                <a:spcPts val="600"/>
              </a:spcBef>
              <a:buNone/>
            </a:pPr>
            <a:r>
              <a:rPr lang="en-US" sz="2400" dirty="0">
                <a:latin typeface="+mj-lt"/>
              </a:rPr>
              <a:t>Spring Break:  March 6-13, 2022</a:t>
            </a:r>
          </a:p>
          <a:p>
            <a:pPr marL="0" indent="0">
              <a:spcBef>
                <a:spcPts val="600"/>
              </a:spcBef>
              <a:buNone/>
            </a:pPr>
            <a:endParaRPr lang="en-US" sz="2400" dirty="0">
              <a:latin typeface="+mj-lt"/>
            </a:endParaRPr>
          </a:p>
          <a:p>
            <a:pPr marL="0" indent="0">
              <a:spcBef>
                <a:spcPts val="600"/>
              </a:spcBef>
              <a:buNone/>
            </a:pPr>
            <a:r>
              <a:rPr lang="en-US" sz="2400" dirty="0">
                <a:latin typeface="+mj-lt"/>
              </a:rPr>
              <a:t>LEAD Day:  two-day event in early Spring.    Students who attend are eligible to receive 16 field hours for attending.  Dates – TBD (not publicized yet by NASW)</a:t>
            </a:r>
          </a:p>
          <a:p>
            <a:pPr marL="0" indent="0">
              <a:buNone/>
            </a:pPr>
            <a:endParaRPr lang="en-US" sz="1700" dirty="0">
              <a:latin typeface="+mj-lt"/>
            </a:endParaRPr>
          </a:p>
        </p:txBody>
      </p:sp>
      <p:sp>
        <p:nvSpPr>
          <p:cNvPr id="4" name="Date Placeholder 3"/>
          <p:cNvSpPr>
            <a:spLocks noGrp="1"/>
          </p:cNvSpPr>
          <p:nvPr>
            <p:ph type="dt" sz="half" idx="10"/>
          </p:nvPr>
        </p:nvSpPr>
        <p:spPr>
          <a:xfrm>
            <a:off x="8382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57B2264-FC37-41E3-BC20-840650681478}" type="datetime1">
              <a:rPr kumimoji="0" lang="en-US" sz="800" b="0" i="0" u="none" strike="noStrike" kern="1200" cap="none" spc="0" normalizeH="0" baseline="0" noProof="0">
                <a:ln>
                  <a:noFill/>
                </a:ln>
                <a:solidFill>
                  <a:srgbClr val="FFFFFF"/>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12/31/2021</a:t>
            </a:fld>
            <a:endParaRPr kumimoji="0" lang="en-US" sz="800" b="0" i="0" u="none" strike="noStrike" kern="1200" cap="none" spc="0" normalizeH="0" baseline="0" noProof="0" dirty="0">
              <a:ln>
                <a:noFill/>
              </a:ln>
              <a:solidFill>
                <a:srgbClr val="FFFFFF"/>
              </a:solidFill>
              <a:effectLst/>
              <a:uLnTx/>
              <a:uFillTx/>
              <a:latin typeface="Euphemia"/>
              <a:ea typeface="+mn-ea"/>
              <a:cs typeface="+mn-cs"/>
            </a:endParaRPr>
          </a:p>
        </p:txBody>
      </p:sp>
      <p:sp>
        <p:nvSpPr>
          <p:cNvPr id="2" name="Footer Placeholder 1"/>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TextBox 2"/>
          <p:cNvSpPr txBox="1"/>
          <p:nvPr/>
        </p:nvSpPr>
        <p:spPr>
          <a:xfrm>
            <a:off x="5237120" y="870404"/>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Euphemia"/>
              <a:ea typeface="+mn-ea"/>
              <a:cs typeface="+mn-cs"/>
            </a:endParaRPr>
          </a:p>
        </p:txBody>
      </p:sp>
    </p:spTree>
    <p:extLst>
      <p:ext uri="{BB962C8B-B14F-4D97-AF65-F5344CB8AC3E}">
        <p14:creationId xmlns:p14="http://schemas.microsoft.com/office/powerpoint/2010/main" val="143007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solidFill>
                  <a:schemeClr val="accent2">
                    <a:lumMod val="75000"/>
                  </a:schemeClr>
                </a:solidFill>
                <a:latin typeface="Algerian" panose="04020705040A02060702" pitchFamily="82" charset="0"/>
              </a:rPr>
              <a:t>Your Student:  What You Can Expect</a:t>
            </a:r>
            <a:endParaRPr lang="en-US" sz="3600" dirty="0">
              <a:solidFill>
                <a:schemeClr val="accent2">
                  <a:lumMod val="75000"/>
                </a:schemeClr>
              </a:solidFill>
              <a:latin typeface="Algerian" panose="04020705040A02060702" pitchFamily="82" charset="0"/>
            </a:endParaRPr>
          </a:p>
        </p:txBody>
      </p:sp>
      <p:sp>
        <p:nvSpPr>
          <p:cNvPr id="14" name="Content Placeholder 13"/>
          <p:cNvSpPr>
            <a:spLocks noGrp="1"/>
          </p:cNvSpPr>
          <p:nvPr>
            <p:ph idx="1"/>
          </p:nvPr>
        </p:nvSpPr>
        <p:spPr>
          <a:xfrm>
            <a:off x="1103382" y="1632291"/>
            <a:ext cx="9982200" cy="4302997"/>
          </a:xfrm>
        </p:spPr>
        <p:txBody>
          <a:bodyPr anchor="t">
            <a:noAutofit/>
          </a:bodyPr>
          <a:lstStyle/>
          <a:p>
            <a:r>
              <a:rPr lang="en-US" sz="3200" dirty="0">
                <a:latin typeface="+mj-lt"/>
              </a:rPr>
              <a:t>Feelings of anxiety and excitement at the same time during initial weeks of internship</a:t>
            </a:r>
          </a:p>
          <a:p>
            <a:r>
              <a:rPr lang="en-US" sz="3200" dirty="0">
                <a:latin typeface="+mj-lt"/>
              </a:rPr>
              <a:t>May “cling to you like Velcro” at first but do wish to become independent</a:t>
            </a:r>
          </a:p>
          <a:p>
            <a:r>
              <a:rPr lang="en-US" sz="3200" dirty="0">
                <a:latin typeface="+mj-lt"/>
              </a:rPr>
              <a:t>Have attended a thorough orientation to Field Education</a:t>
            </a:r>
            <a:endParaRPr lang="en-US" sz="2800" dirty="0">
              <a:latin typeface="+mj-lt"/>
            </a:endParaRPr>
          </a:p>
          <a:p>
            <a:pPr marL="0" indent="0">
              <a:buNone/>
            </a:pPr>
            <a:endParaRPr lang="en-US" sz="2800" dirty="0">
              <a:latin typeface="+mj-lt"/>
            </a:endParaRP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fld id="{07CC7301-4740-4ADA-96E8-5555C4FE47B5}" type="datetime1">
              <a:rPr lang="en-US" smtClean="0"/>
              <a:t>12/31/2021</a:t>
            </a:fld>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68574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solidFill>
                  <a:schemeClr val="accent2">
                    <a:lumMod val="75000"/>
                  </a:schemeClr>
                </a:solidFill>
                <a:latin typeface="Algerian" panose="04020705040A02060702" pitchFamily="82" charset="0"/>
              </a:rPr>
              <a:t>Field Information Provided to Students</a:t>
            </a:r>
            <a:endParaRPr lang="en-US" sz="3600" dirty="0">
              <a:solidFill>
                <a:schemeClr val="accent2">
                  <a:lumMod val="75000"/>
                </a:schemeClr>
              </a:solidFill>
              <a:latin typeface="Algerian" panose="04020705040A02060702" pitchFamily="82" charset="0"/>
            </a:endParaRPr>
          </a:p>
        </p:txBody>
      </p:sp>
      <p:sp>
        <p:nvSpPr>
          <p:cNvPr id="14" name="Content Placeholder 13"/>
          <p:cNvSpPr>
            <a:spLocks noGrp="1"/>
          </p:cNvSpPr>
          <p:nvPr>
            <p:ph idx="1"/>
          </p:nvPr>
        </p:nvSpPr>
        <p:spPr>
          <a:xfrm>
            <a:off x="429208" y="1399534"/>
            <a:ext cx="10657891" cy="4785135"/>
          </a:xfrm>
        </p:spPr>
        <p:txBody>
          <a:bodyPr anchor="t">
            <a:noAutofit/>
          </a:bodyPr>
          <a:lstStyle/>
          <a:p>
            <a:pPr marL="0" indent="0">
              <a:lnSpc>
                <a:spcPct val="100000"/>
              </a:lnSpc>
              <a:buNone/>
            </a:pPr>
            <a:r>
              <a:rPr lang="en-US" sz="3200" b="1" dirty="0">
                <a:latin typeface="+mj-lt"/>
              </a:rPr>
              <a:t>Importance of field placement…</a:t>
            </a:r>
          </a:p>
          <a:p>
            <a:pPr lvl="1">
              <a:lnSpc>
                <a:spcPct val="100000"/>
              </a:lnSpc>
            </a:pPr>
            <a:r>
              <a:rPr lang="en-US" sz="2800" dirty="0">
                <a:latin typeface="+mj-lt"/>
              </a:rPr>
              <a:t>Where social work comes alive; start of professional career</a:t>
            </a:r>
          </a:p>
          <a:p>
            <a:pPr lvl="1">
              <a:lnSpc>
                <a:spcPct val="100000"/>
              </a:lnSpc>
            </a:pPr>
            <a:r>
              <a:rPr lang="en-US" sz="2800" dirty="0">
                <a:latin typeface="+mj-lt"/>
              </a:rPr>
              <a:t>Presents multiple opportunities to become part of the professional social work community; network</a:t>
            </a:r>
          </a:p>
          <a:p>
            <a:pPr lvl="1">
              <a:lnSpc>
                <a:spcPct val="100000"/>
              </a:lnSpc>
            </a:pPr>
            <a:r>
              <a:rPr lang="en-US" sz="2800" dirty="0">
                <a:latin typeface="+mj-lt"/>
              </a:rPr>
              <a:t>Put learning into practice; develop social work skills</a:t>
            </a:r>
          </a:p>
          <a:p>
            <a:pPr lvl="1">
              <a:lnSpc>
                <a:spcPct val="100000"/>
              </a:lnSpc>
            </a:pPr>
            <a:r>
              <a:rPr lang="en-US" sz="2800" dirty="0">
                <a:latin typeface="+mj-lt"/>
              </a:rPr>
              <a:t>Opportunity to establish professional reputation; leading to professional references and job opportunities</a:t>
            </a:r>
          </a:p>
          <a:p>
            <a:pPr lvl="1">
              <a:lnSpc>
                <a:spcPct val="100000"/>
              </a:lnSpc>
            </a:pPr>
            <a:r>
              <a:rPr lang="en-US" sz="2800" dirty="0">
                <a:latin typeface="+mj-lt"/>
              </a:rPr>
              <a:t>Poor performance at your field placement can have negative consequences as a developing professional </a:t>
            </a:r>
          </a:p>
          <a:p>
            <a:pPr marL="0" indent="0">
              <a:lnSpc>
                <a:spcPct val="100000"/>
              </a:lnSpc>
              <a:spcBef>
                <a:spcPts val="600"/>
              </a:spcBef>
              <a:buNone/>
            </a:pPr>
            <a:endParaRPr lang="en-US" sz="2800" dirty="0">
              <a:latin typeface="+mj-lt"/>
            </a:endParaRPr>
          </a:p>
          <a:p>
            <a:pPr marL="0" indent="0">
              <a:buNone/>
            </a:pPr>
            <a:endParaRPr lang="en-US" sz="2800" dirty="0">
              <a:latin typeface="+mj-lt"/>
            </a:endParaRP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fld id="{A0463C7B-01D5-4B15-844B-0389F95D632F}" type="datetime1">
              <a:rPr lang="en-US" smtClean="0"/>
              <a:t>12/31/2021</a:t>
            </a:fld>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68371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589559" y="235318"/>
            <a:ext cx="5096249" cy="1128068"/>
          </a:xfrm>
        </p:spPr>
        <p:txBody>
          <a:bodyPr anchor="ctr">
            <a:normAutofit/>
          </a:bodyPr>
          <a:lstStyle/>
          <a:p>
            <a:pPr algn="ctr"/>
            <a:r>
              <a:rPr lang="en-US" sz="3100" dirty="0">
                <a:solidFill>
                  <a:schemeClr val="accent2">
                    <a:lumMod val="75000"/>
                  </a:schemeClr>
                </a:solidFill>
                <a:latin typeface="Algerian" panose="04020705040A02060702" pitchFamily="82" charset="0"/>
              </a:rPr>
              <a:t>Field Information Provided to Students</a:t>
            </a:r>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p:cNvSpPr>
            <a:spLocks noGrp="1"/>
          </p:cNvSpPr>
          <p:nvPr>
            <p:ph idx="1"/>
          </p:nvPr>
        </p:nvSpPr>
        <p:spPr>
          <a:xfrm>
            <a:off x="-307879" y="2435804"/>
            <a:ext cx="5836280" cy="4527495"/>
          </a:xfrm>
        </p:spPr>
        <p:txBody>
          <a:bodyPr anchor="ctr">
            <a:normAutofit/>
          </a:bodyPr>
          <a:lstStyle/>
          <a:p>
            <a:pPr lvl="1">
              <a:buSzPct val="80000"/>
            </a:pPr>
            <a:r>
              <a:rPr lang="en-US" sz="2000" dirty="0">
                <a:latin typeface="+mj-lt"/>
              </a:rPr>
              <a:t>Students are expected to always behave in a professional behavior (polite, respectful attitude)</a:t>
            </a:r>
          </a:p>
          <a:p>
            <a:pPr lvl="1">
              <a:buSzPct val="80000"/>
            </a:pPr>
            <a:r>
              <a:rPr lang="en-US" sz="2000" dirty="0">
                <a:latin typeface="+mj-lt"/>
              </a:rPr>
              <a:t>Punctual; always able to locate if necessary</a:t>
            </a:r>
          </a:p>
          <a:p>
            <a:pPr lvl="1">
              <a:buSzPct val="80000"/>
            </a:pPr>
            <a:r>
              <a:rPr lang="en-US" sz="2000" dirty="0">
                <a:latin typeface="+mj-lt"/>
              </a:rPr>
              <a:t>Positive attitude during supervision</a:t>
            </a:r>
          </a:p>
          <a:p>
            <a:pPr lvl="1">
              <a:buSzPct val="80000"/>
            </a:pPr>
            <a:r>
              <a:rPr lang="en-US" sz="2000" dirty="0">
                <a:latin typeface="+mj-lt"/>
              </a:rPr>
              <a:t>Use of appropriate title for supervisor (do not call your supervisor by his/her first name)</a:t>
            </a:r>
          </a:p>
          <a:p>
            <a:pPr lvl="1">
              <a:buSzPct val="80000"/>
            </a:pPr>
            <a:r>
              <a:rPr lang="en-US" sz="2000" dirty="0">
                <a:latin typeface="+mj-lt"/>
              </a:rPr>
              <a:t>Appropriate dress</a:t>
            </a:r>
          </a:p>
          <a:p>
            <a:pPr lvl="1">
              <a:buSzPct val="80000"/>
            </a:pPr>
            <a:r>
              <a:rPr lang="en-US" sz="2000" dirty="0">
                <a:latin typeface="+mj-lt"/>
              </a:rPr>
              <a:t>Personal hygiene</a:t>
            </a:r>
          </a:p>
          <a:p>
            <a:pPr lvl="1">
              <a:buSzPct val="80000"/>
            </a:pPr>
            <a:r>
              <a:rPr lang="en-US" sz="2000" dirty="0">
                <a:latin typeface="+mj-lt"/>
              </a:rPr>
              <a:t>Strong work ethic</a:t>
            </a:r>
          </a:p>
          <a:p>
            <a:pPr lvl="1">
              <a:buSzPct val="80000"/>
            </a:pPr>
            <a:r>
              <a:rPr lang="en-US" sz="2000" dirty="0">
                <a:latin typeface="+mj-lt"/>
              </a:rPr>
              <a:t>View self as agency employee; team player</a:t>
            </a:r>
          </a:p>
          <a:p>
            <a:pPr marL="0" indent="0">
              <a:spcBef>
                <a:spcPts val="600"/>
              </a:spcBef>
              <a:buNone/>
            </a:pPr>
            <a:endParaRPr lang="en-US" sz="1700" dirty="0">
              <a:latin typeface="+mj-lt"/>
            </a:endParaRPr>
          </a:p>
          <a:p>
            <a:pPr marL="0" indent="0">
              <a:buNone/>
            </a:pPr>
            <a:endParaRPr lang="en-US" sz="1700" dirty="0">
              <a:latin typeface="+mj-lt"/>
            </a:endParaRPr>
          </a:p>
          <a:p>
            <a:pPr marL="0" indent="0">
              <a:buNone/>
            </a:pPr>
            <a:endParaRPr lang="en-US" sz="1700" dirty="0">
              <a:latin typeface="+mj-lt"/>
            </a:endParaRPr>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ee the source image">
            <a:extLst>
              <a:ext uri="{FF2B5EF4-FFF2-40B4-BE49-F238E27FC236}">
                <a16:creationId xmlns:a16="http://schemas.microsoft.com/office/drawing/2014/main" id="{69BAF6BF-CCE9-44B1-81FE-3E6A0601B3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33" r="1306"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589560" y="6492240"/>
            <a:ext cx="2991840" cy="365125"/>
          </a:xfrm>
        </p:spPr>
        <p:txBody>
          <a:bodyPr>
            <a:normAutofit/>
          </a:bodyPr>
          <a:lstStyle/>
          <a:p>
            <a:pPr>
              <a:spcAft>
                <a:spcPts val="600"/>
              </a:spcAft>
            </a:pPr>
            <a:fld id="{B07C7C50-B80A-47B7-B322-C41BDB305A14}" type="datetime1">
              <a:rPr lang="en-US" smtClean="0"/>
              <a:pPr>
                <a:spcAft>
                  <a:spcPts val="600"/>
                </a:spcAft>
              </a:pPr>
              <a:t>12/31/2021</a:t>
            </a:fld>
            <a:endParaRPr lang="en-US"/>
          </a:p>
        </p:txBody>
      </p:sp>
      <p:sp>
        <p:nvSpPr>
          <p:cNvPr id="2" name="Footer Placeholder 1"/>
          <p:cNvSpPr>
            <a:spLocks noGrp="1"/>
          </p:cNvSpPr>
          <p:nvPr>
            <p:ph type="ftr" sz="quarter" idx="11"/>
          </p:nvPr>
        </p:nvSpPr>
        <p:spPr>
          <a:xfrm>
            <a:off x="5685810" y="6492240"/>
            <a:ext cx="3050866" cy="365125"/>
          </a:xfrm>
        </p:spPr>
        <p:txBody>
          <a:bodyPr>
            <a:normAutofit/>
          </a:bodyPr>
          <a:lstStyle/>
          <a:p>
            <a:pPr algn="l"/>
            <a:endParaRPr lang="en-US"/>
          </a:p>
        </p:txBody>
      </p:sp>
    </p:spTree>
    <p:extLst>
      <p:ext uri="{BB962C8B-B14F-4D97-AF65-F5344CB8AC3E}">
        <p14:creationId xmlns:p14="http://schemas.microsoft.com/office/powerpoint/2010/main" val="387748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66531" y="173846"/>
            <a:ext cx="9980682" cy="1096962"/>
          </a:xfrm>
        </p:spPr>
        <p:txBody>
          <a:bodyPr>
            <a:noAutofit/>
          </a:bodyPr>
          <a:lstStyle/>
          <a:p>
            <a:pPr algn="ctr"/>
            <a:r>
              <a:rPr kumimoji="0" lang="en-US" sz="4000" b="0" i="0" u="none" strike="noStrike" kern="1200" cap="none" spc="0" normalizeH="0" baseline="0" noProof="0" dirty="0">
                <a:ln>
                  <a:noFill/>
                </a:ln>
                <a:solidFill>
                  <a:srgbClr val="FFCC00">
                    <a:lumMod val="75000"/>
                  </a:srgbClr>
                </a:solidFill>
                <a:effectLst/>
                <a:uLnTx/>
                <a:uFillTx/>
                <a:latin typeface="Algerian" panose="04020705040A02060702" pitchFamily="82" charset="0"/>
                <a:ea typeface="+mj-ea"/>
                <a:cs typeface="+mj-cs"/>
              </a:rPr>
              <a:t>Field Information Provided </a:t>
            </a:r>
            <a:br>
              <a:rPr kumimoji="0" lang="en-US" sz="4000" b="0" i="0" u="none" strike="noStrike" kern="1200" cap="none" spc="0" normalizeH="0" baseline="0" noProof="0" dirty="0">
                <a:ln>
                  <a:noFill/>
                </a:ln>
                <a:solidFill>
                  <a:srgbClr val="FFCC00">
                    <a:lumMod val="75000"/>
                  </a:srgbClr>
                </a:solidFill>
                <a:effectLst/>
                <a:uLnTx/>
                <a:uFillTx/>
                <a:latin typeface="Algerian" panose="04020705040A02060702" pitchFamily="82" charset="0"/>
                <a:ea typeface="+mj-ea"/>
                <a:cs typeface="+mj-cs"/>
              </a:rPr>
            </a:br>
            <a:r>
              <a:rPr kumimoji="0" lang="en-US" sz="4000" b="0" i="0" u="none" strike="noStrike" kern="1200" cap="none" spc="0" normalizeH="0" baseline="0" noProof="0" dirty="0">
                <a:ln>
                  <a:noFill/>
                </a:ln>
                <a:solidFill>
                  <a:srgbClr val="FFCC00">
                    <a:lumMod val="75000"/>
                  </a:srgbClr>
                </a:solidFill>
                <a:effectLst/>
                <a:uLnTx/>
                <a:uFillTx/>
                <a:latin typeface="Algerian" panose="04020705040A02060702" pitchFamily="82" charset="0"/>
                <a:ea typeface="+mj-ea"/>
                <a:cs typeface="+mj-cs"/>
              </a:rPr>
              <a:t>to Students</a:t>
            </a:r>
            <a:endParaRPr lang="en-US" sz="4100" dirty="0">
              <a:solidFill>
                <a:schemeClr val="accent2">
                  <a:lumMod val="75000"/>
                </a:schemeClr>
              </a:solidFill>
              <a:latin typeface="Algerian" panose="04020705040A02060702" pitchFamily="82" charset="0"/>
            </a:endParaRPr>
          </a:p>
        </p:txBody>
      </p:sp>
      <p:sp>
        <p:nvSpPr>
          <p:cNvPr id="14" name="Content Placeholder 13"/>
          <p:cNvSpPr>
            <a:spLocks noGrp="1"/>
          </p:cNvSpPr>
          <p:nvPr>
            <p:ph idx="1"/>
          </p:nvPr>
        </p:nvSpPr>
        <p:spPr>
          <a:xfrm>
            <a:off x="466531" y="1665327"/>
            <a:ext cx="11225797" cy="4691022"/>
          </a:xfrm>
        </p:spPr>
        <p:txBody>
          <a:bodyPr anchor="t">
            <a:noAutofit/>
          </a:bodyPr>
          <a:lstStyle/>
          <a:p>
            <a:pPr>
              <a:buSzPct val="85000"/>
            </a:pPr>
            <a:r>
              <a:rPr lang="en-US" sz="2800" b="1" dirty="0">
                <a:latin typeface="+mj-lt"/>
              </a:rPr>
              <a:t>The relationship between student and Agency Field Instructor is always professional not personal</a:t>
            </a:r>
          </a:p>
          <a:p>
            <a:pPr>
              <a:buSzPct val="85000"/>
            </a:pPr>
            <a:r>
              <a:rPr lang="en-US" sz="2800" b="1" dirty="0">
                <a:latin typeface="+mj-lt"/>
              </a:rPr>
              <a:t>This is a great opportunity to practice establishing and navigating boundaries.</a:t>
            </a:r>
          </a:p>
          <a:p>
            <a:pPr lvl="1">
              <a:buSzPct val="85000"/>
            </a:pPr>
            <a:r>
              <a:rPr lang="en-US" sz="2000" dirty="0">
                <a:latin typeface="+mj-lt"/>
              </a:rPr>
              <a:t>Do not socialize (including on social media) with Agency Field Instructor outside of field placement unless it is a work event</a:t>
            </a:r>
          </a:p>
          <a:p>
            <a:pPr lvl="1">
              <a:buSzPct val="85000"/>
            </a:pPr>
            <a:r>
              <a:rPr lang="en-US" sz="2000" dirty="0">
                <a:latin typeface="+mj-lt"/>
              </a:rPr>
              <a:t>Create &amp; maintain professional boundaries</a:t>
            </a:r>
          </a:p>
          <a:p>
            <a:pPr marL="233363" lvl="1" indent="-233363">
              <a:buSzPct val="85000"/>
            </a:pPr>
            <a:r>
              <a:rPr lang="en-US" sz="2800" b="1" dirty="0">
                <a:latin typeface="+mj-lt"/>
              </a:rPr>
              <a:t>Your supervisors are also social workers in the field &amp; carry their own caseloads and supervisees.</a:t>
            </a:r>
          </a:p>
          <a:p>
            <a:pPr lvl="1">
              <a:buSzPct val="85000"/>
            </a:pPr>
            <a:r>
              <a:rPr lang="en-US" sz="2000" dirty="0">
                <a:latin typeface="+mj-lt"/>
              </a:rPr>
              <a:t>They may need to negotiate time with you.</a:t>
            </a:r>
          </a:p>
          <a:p>
            <a:pPr marL="457200" lvl="1" indent="0">
              <a:buSzPct val="85000"/>
              <a:buNone/>
            </a:pPr>
            <a:endParaRPr lang="en-US" sz="2800" dirty="0">
              <a:latin typeface="+mj-lt"/>
            </a:endParaRPr>
          </a:p>
          <a:p>
            <a:pPr marL="0" indent="0">
              <a:buSzPct val="85000"/>
              <a:buNone/>
            </a:pPr>
            <a:endParaRPr lang="en-US" sz="2800" dirty="0">
              <a:latin typeface="+mj-lt"/>
            </a:endParaRPr>
          </a:p>
          <a:p>
            <a:pPr marL="0" indent="0">
              <a:buSzPct val="85000"/>
              <a:buNone/>
            </a:pPr>
            <a:endParaRPr lang="en-US" sz="2800" dirty="0">
              <a:latin typeface="+mj-lt"/>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480AE8-ECB6-44C7-912F-280F2DD3C6CE}" type="datetime1">
              <a:rPr kumimoji="0" lang="en-US" sz="800" b="0" i="0" u="none" strike="noStrike" kern="1200" cap="none" spc="0" normalizeH="0" baseline="0" noProof="0" smtClean="0">
                <a:ln>
                  <a:noFill/>
                </a:ln>
                <a:solidFill>
                  <a:srgbClr val="000000">
                    <a:lumMod val="60000"/>
                    <a:lumOff val="40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12/31/2021</a:t>
            </a:fld>
            <a:endParaRPr kumimoji="0" lang="en-US" sz="800" b="0" i="0" u="none" strike="noStrike" kern="1200" cap="none" spc="0" normalizeH="0" baseline="0" noProof="0" dirty="0">
              <a:ln>
                <a:noFill/>
              </a:ln>
              <a:solidFill>
                <a:srgbClr val="000000">
                  <a:lumMod val="60000"/>
                  <a:lumOff val="40000"/>
                </a:srgbClr>
              </a:solidFill>
              <a:effectLst/>
              <a:uLnTx/>
              <a:uFillTx/>
              <a:latin typeface="Euphemia"/>
              <a:ea typeface="+mn-ea"/>
              <a:cs typeface="+mn-cs"/>
            </a:endParaRPr>
          </a:p>
        </p:txBody>
      </p:sp>
    </p:spTree>
    <p:extLst>
      <p:ext uri="{BB962C8B-B14F-4D97-AF65-F5344CB8AC3E}">
        <p14:creationId xmlns:p14="http://schemas.microsoft.com/office/powerpoint/2010/main" val="816989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58481" y="-19336"/>
            <a:ext cx="10675035" cy="1096962"/>
          </a:xfrm>
        </p:spPr>
        <p:txBody>
          <a:bodyPr>
            <a:normAutofit fontScale="90000"/>
          </a:bodyPr>
          <a:lstStyle/>
          <a:p>
            <a:r>
              <a:rPr lang="en-US" sz="4400" dirty="0">
                <a:solidFill>
                  <a:schemeClr val="accent2">
                    <a:lumMod val="75000"/>
                  </a:schemeClr>
                </a:solidFill>
                <a:latin typeface="Algerian" panose="04020705040A02060702" pitchFamily="82" charset="0"/>
              </a:rPr>
              <a:t>Field Information Provided to Students</a:t>
            </a:r>
            <a:endParaRPr lang="en-US" sz="3600" dirty="0">
              <a:solidFill>
                <a:schemeClr val="accent2">
                  <a:lumMod val="75000"/>
                </a:schemeClr>
              </a:solidFill>
              <a:latin typeface="Algerian" panose="04020705040A02060702" pitchFamily="82" charset="0"/>
            </a:endParaRPr>
          </a:p>
        </p:txBody>
      </p:sp>
      <p:sp>
        <p:nvSpPr>
          <p:cNvPr id="14" name="Content Placeholder 13"/>
          <p:cNvSpPr>
            <a:spLocks noGrp="1"/>
          </p:cNvSpPr>
          <p:nvPr>
            <p:ph idx="1"/>
          </p:nvPr>
        </p:nvSpPr>
        <p:spPr>
          <a:xfrm>
            <a:off x="1104899" y="1399534"/>
            <a:ext cx="9982200" cy="4956816"/>
          </a:xfrm>
        </p:spPr>
        <p:txBody>
          <a:bodyPr anchor="t">
            <a:noAutofit/>
          </a:bodyPr>
          <a:lstStyle/>
          <a:p>
            <a:pPr marL="0" indent="0">
              <a:lnSpc>
                <a:spcPct val="100000"/>
              </a:lnSpc>
              <a:buNone/>
            </a:pPr>
            <a:r>
              <a:rPr lang="en-US" sz="3200" b="1" u="sng" dirty="0">
                <a:latin typeface="+mj-lt"/>
              </a:rPr>
              <a:t>Insurance and liability </a:t>
            </a:r>
            <a:r>
              <a:rPr lang="en-US" sz="3200" dirty="0">
                <a:latin typeface="+mj-lt"/>
              </a:rPr>
              <a:t>:</a:t>
            </a:r>
          </a:p>
          <a:p>
            <a:pPr>
              <a:lnSpc>
                <a:spcPct val="100000"/>
              </a:lnSpc>
            </a:pPr>
            <a:r>
              <a:rPr lang="en-US" sz="2800" dirty="0">
                <a:solidFill>
                  <a:schemeClr val="accent2">
                    <a:lumMod val="75000"/>
                  </a:schemeClr>
                </a:solidFill>
                <a:latin typeface="+mj-lt"/>
              </a:rPr>
              <a:t>Under NO circumstances is a student to transport a client in personal vehicle</a:t>
            </a:r>
          </a:p>
          <a:p>
            <a:pPr>
              <a:lnSpc>
                <a:spcPct val="100000"/>
              </a:lnSpc>
            </a:pPr>
            <a:r>
              <a:rPr lang="en-US" sz="2800" dirty="0">
                <a:latin typeface="+mj-lt"/>
              </a:rPr>
              <a:t>Students are covered by Liability Insurance by the University of Central Florida</a:t>
            </a:r>
          </a:p>
          <a:p>
            <a:pPr>
              <a:lnSpc>
                <a:spcPct val="100000"/>
              </a:lnSpc>
            </a:pPr>
            <a:r>
              <a:rPr lang="en-US" sz="2800" dirty="0">
                <a:latin typeface="+mj-lt"/>
              </a:rPr>
              <a:t>Students are </a:t>
            </a:r>
            <a:r>
              <a:rPr lang="en-US" sz="2800" dirty="0">
                <a:solidFill>
                  <a:schemeClr val="accent2">
                    <a:lumMod val="75000"/>
                  </a:schemeClr>
                </a:solidFill>
                <a:latin typeface="+mj-lt"/>
              </a:rPr>
              <a:t>NOT</a:t>
            </a:r>
            <a:r>
              <a:rPr lang="en-US" sz="2800" dirty="0">
                <a:latin typeface="+mj-lt"/>
              </a:rPr>
              <a:t> covered by worker’s compensation by their agency in the event of an injury on the job</a:t>
            </a:r>
          </a:p>
          <a:p>
            <a:pPr>
              <a:lnSpc>
                <a:spcPct val="100000"/>
              </a:lnSpc>
            </a:pPr>
            <a:r>
              <a:rPr lang="en-US" sz="2800" dirty="0">
                <a:latin typeface="+mj-lt"/>
              </a:rPr>
              <a:t>Students are strongly encouraged to carry health insurance</a:t>
            </a:r>
          </a:p>
          <a:p>
            <a:pPr marL="0" indent="0">
              <a:lnSpc>
                <a:spcPct val="100000"/>
              </a:lnSpc>
              <a:spcBef>
                <a:spcPts val="600"/>
              </a:spcBef>
              <a:buNone/>
            </a:pPr>
            <a:endParaRPr lang="en-US" sz="2800" dirty="0">
              <a:latin typeface="+mj-lt"/>
            </a:endParaRPr>
          </a:p>
          <a:p>
            <a:pPr marL="0" indent="0">
              <a:buNone/>
            </a:pPr>
            <a:endParaRPr lang="en-US" sz="2800" dirty="0">
              <a:latin typeface="+mj-lt"/>
            </a:endParaRP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fld id="{E40251E1-1A46-4E22-A77E-7223D955CF81}" type="datetime1">
              <a:rPr lang="en-US" smtClean="0"/>
              <a:t>12/31/2021</a:t>
            </a:fld>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62979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97159" y="76200"/>
            <a:ext cx="10907485" cy="1096962"/>
          </a:xfrm>
        </p:spPr>
        <p:txBody>
          <a:bodyPr>
            <a:normAutofit fontScale="90000"/>
          </a:bodyPr>
          <a:lstStyle/>
          <a:p>
            <a:pPr algn="ctr"/>
            <a:r>
              <a:rPr lang="en-US" sz="4400" dirty="0">
                <a:solidFill>
                  <a:schemeClr val="accent2">
                    <a:lumMod val="75000"/>
                  </a:schemeClr>
                </a:solidFill>
                <a:latin typeface="Algerian" panose="04020705040A02060702" pitchFamily="82" charset="0"/>
              </a:rPr>
              <a:t>Field Information Provided </a:t>
            </a:r>
            <a:br>
              <a:rPr lang="en-US" sz="4400" dirty="0">
                <a:solidFill>
                  <a:schemeClr val="accent2">
                    <a:lumMod val="75000"/>
                  </a:schemeClr>
                </a:solidFill>
                <a:latin typeface="Algerian" panose="04020705040A02060702" pitchFamily="82" charset="0"/>
              </a:rPr>
            </a:br>
            <a:r>
              <a:rPr lang="en-US" sz="4400" dirty="0">
                <a:solidFill>
                  <a:schemeClr val="accent2">
                    <a:lumMod val="75000"/>
                  </a:schemeClr>
                </a:solidFill>
                <a:latin typeface="Algerian" panose="04020705040A02060702" pitchFamily="82" charset="0"/>
              </a:rPr>
              <a:t>to Students</a:t>
            </a:r>
            <a:endParaRPr lang="en-US" sz="3600" dirty="0">
              <a:solidFill>
                <a:schemeClr val="accent2">
                  <a:lumMod val="75000"/>
                </a:schemeClr>
              </a:solidFill>
              <a:latin typeface="Algerian" panose="04020705040A02060702" pitchFamily="82" charset="0"/>
            </a:endParaRPr>
          </a:p>
        </p:txBody>
      </p:sp>
      <p:sp>
        <p:nvSpPr>
          <p:cNvPr id="14" name="Content Placeholder 13"/>
          <p:cNvSpPr>
            <a:spLocks noGrp="1"/>
          </p:cNvSpPr>
          <p:nvPr>
            <p:ph idx="1"/>
          </p:nvPr>
        </p:nvSpPr>
        <p:spPr>
          <a:xfrm>
            <a:off x="438539" y="1173161"/>
            <a:ext cx="11156302" cy="5183187"/>
          </a:xfrm>
        </p:spPr>
        <p:txBody>
          <a:bodyPr anchor="t">
            <a:noAutofit/>
          </a:bodyPr>
          <a:lstStyle/>
          <a:p>
            <a:pPr marL="0" indent="0">
              <a:lnSpc>
                <a:spcPct val="150000"/>
              </a:lnSpc>
              <a:buNone/>
            </a:pPr>
            <a:r>
              <a:rPr lang="en-US" sz="3200" b="1" u="sng" dirty="0">
                <a:solidFill>
                  <a:schemeClr val="tx2"/>
                </a:solidFill>
                <a:latin typeface="+mj-lt"/>
              </a:rPr>
              <a:t>Social Media &amp; Technology</a:t>
            </a:r>
          </a:p>
          <a:p>
            <a:pPr lvl="1">
              <a:lnSpc>
                <a:spcPct val="100000"/>
              </a:lnSpc>
              <a:buSzPct val="80000"/>
            </a:pPr>
            <a:r>
              <a:rPr lang="en-US" sz="3200" dirty="0">
                <a:latin typeface="+mj-lt"/>
              </a:rPr>
              <a:t>Texting while at field placement is unacceptable</a:t>
            </a:r>
          </a:p>
          <a:p>
            <a:pPr lvl="1">
              <a:lnSpc>
                <a:spcPct val="100000"/>
              </a:lnSpc>
              <a:buSzPct val="80000"/>
            </a:pPr>
            <a:r>
              <a:rPr lang="en-US" sz="3200" dirty="0">
                <a:latin typeface="+mj-lt"/>
              </a:rPr>
              <a:t>Students are prohibited from using Facebook, Instagram, Vine, Twitter or other social media sites while at field placement</a:t>
            </a:r>
          </a:p>
          <a:p>
            <a:pPr lvl="1">
              <a:lnSpc>
                <a:spcPct val="100000"/>
              </a:lnSpc>
              <a:buSzPct val="80000"/>
            </a:pPr>
            <a:r>
              <a:rPr lang="en-US" sz="3200" dirty="0">
                <a:latin typeface="+mj-lt"/>
              </a:rPr>
              <a:t>It is unacceptable to “friend request” Field Instructor/Task Supervisor</a:t>
            </a:r>
          </a:p>
          <a:p>
            <a:pPr lvl="1">
              <a:lnSpc>
                <a:spcPct val="100000"/>
              </a:lnSpc>
              <a:buSzPct val="80000"/>
            </a:pPr>
            <a:r>
              <a:rPr lang="en-US" sz="3200" dirty="0">
                <a:latin typeface="+mj-lt"/>
              </a:rPr>
              <a:t>Paying bills online or completing other personal tasks while at internship is not permitted</a:t>
            </a:r>
          </a:p>
          <a:p>
            <a:pPr marL="0" indent="0">
              <a:lnSpc>
                <a:spcPct val="100000"/>
              </a:lnSpc>
              <a:spcBef>
                <a:spcPts val="600"/>
              </a:spcBef>
              <a:buNone/>
            </a:pPr>
            <a:endParaRPr lang="en-US" sz="2800" dirty="0">
              <a:latin typeface="+mj-lt"/>
            </a:endParaRPr>
          </a:p>
          <a:p>
            <a:pPr marL="0" indent="0">
              <a:buNone/>
            </a:pPr>
            <a:endParaRPr lang="en-US" sz="2800" dirty="0">
              <a:latin typeface="+mj-lt"/>
            </a:endParaRP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fld id="{B1BE99F6-D984-4078-9F59-5BEC5A5A8E94}" type="datetime1">
              <a:rPr lang="en-US" smtClean="0"/>
              <a:t>12/31/2021</a:t>
            </a:fld>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9812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04899" y="136524"/>
            <a:ext cx="9980682" cy="1096962"/>
          </a:xfrm>
        </p:spPr>
        <p:txBody>
          <a:bodyPr>
            <a:noAutofit/>
          </a:bodyPr>
          <a:lstStyle/>
          <a:p>
            <a:pPr algn="ctr"/>
            <a:r>
              <a:rPr lang="en-US" sz="3600" dirty="0">
                <a:solidFill>
                  <a:schemeClr val="accent2">
                    <a:lumMod val="75000"/>
                  </a:schemeClr>
                </a:solidFill>
                <a:latin typeface="Algerian" panose="04020705040A02060702" pitchFamily="82" charset="0"/>
              </a:rPr>
              <a:t>Agency Time-off/Holiday/Vacation Policies </a:t>
            </a:r>
            <a:endParaRPr lang="en-US" sz="4100" dirty="0">
              <a:solidFill>
                <a:schemeClr val="accent2">
                  <a:lumMod val="75000"/>
                </a:schemeClr>
              </a:solidFill>
              <a:latin typeface="Algerian" panose="04020705040A02060702" pitchFamily="82" charset="0"/>
            </a:endParaRPr>
          </a:p>
        </p:txBody>
      </p:sp>
      <p:sp>
        <p:nvSpPr>
          <p:cNvPr id="14" name="Content Placeholder 13"/>
          <p:cNvSpPr>
            <a:spLocks noGrp="1"/>
          </p:cNvSpPr>
          <p:nvPr>
            <p:ph idx="1"/>
          </p:nvPr>
        </p:nvSpPr>
        <p:spPr>
          <a:xfrm>
            <a:off x="326571" y="1596975"/>
            <a:ext cx="11635274" cy="4474041"/>
          </a:xfrm>
        </p:spPr>
        <p:txBody>
          <a:bodyPr anchor="t">
            <a:noAutofit/>
          </a:bodyPr>
          <a:lstStyle/>
          <a:p>
            <a:pPr>
              <a:buSzPct val="85000"/>
            </a:pPr>
            <a:r>
              <a:rPr lang="en-US" sz="2800" dirty="0">
                <a:latin typeface="+mj-lt"/>
              </a:rPr>
              <a:t>Students MUST discuss time off expectations and needs in advance (and obtain approval) with appropriate agency staff</a:t>
            </a:r>
          </a:p>
          <a:p>
            <a:pPr>
              <a:buSzPct val="85000"/>
            </a:pPr>
            <a:r>
              <a:rPr lang="en-US" sz="2800" dirty="0">
                <a:latin typeface="+mj-lt"/>
              </a:rPr>
              <a:t>Students follow the expectations/calendar of the agency and not the academic calendar</a:t>
            </a:r>
          </a:p>
          <a:p>
            <a:pPr>
              <a:buSzPct val="85000"/>
            </a:pPr>
            <a:r>
              <a:rPr lang="en-US" sz="2800" dirty="0">
                <a:latin typeface="+mj-lt"/>
              </a:rPr>
              <a:t>Holidays are based on the agency’s holiday calendar not the academic calendar</a:t>
            </a:r>
          </a:p>
          <a:p>
            <a:pPr>
              <a:buSzPct val="85000"/>
            </a:pPr>
            <a:r>
              <a:rPr lang="en-US" sz="2800" dirty="0">
                <a:latin typeface="+mj-lt"/>
              </a:rPr>
              <a:t>Students do not accrue field placement hours during holidays, or during lunch hours. </a:t>
            </a:r>
          </a:p>
          <a:p>
            <a:pPr marL="0" indent="0">
              <a:buSzPct val="85000"/>
              <a:buNone/>
            </a:pPr>
            <a:endParaRPr lang="en-US" sz="2800" dirty="0">
              <a:latin typeface="+mj-lt"/>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0DB52F-9F83-447C-A490-11D9586A137B}" type="datetime1">
              <a:rPr kumimoji="0" lang="en-US" sz="800" b="0" i="0" u="none" strike="noStrike" kern="1200" cap="none" spc="0" normalizeH="0" baseline="0" noProof="0" smtClean="0">
                <a:ln>
                  <a:noFill/>
                </a:ln>
                <a:solidFill>
                  <a:srgbClr val="000000">
                    <a:lumMod val="60000"/>
                    <a:lumOff val="40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12/31/2021</a:t>
            </a:fld>
            <a:endParaRPr kumimoji="0" lang="en-US" sz="800" b="0" i="0" u="none" strike="noStrike" kern="1200" cap="none" spc="0" normalizeH="0" baseline="0" noProof="0" dirty="0">
              <a:ln>
                <a:noFill/>
              </a:ln>
              <a:solidFill>
                <a:srgbClr val="000000">
                  <a:lumMod val="60000"/>
                  <a:lumOff val="40000"/>
                </a:srgbClr>
              </a:solidFill>
              <a:effectLst/>
              <a:uLnTx/>
              <a:uFillTx/>
              <a:latin typeface="Euphemia"/>
              <a:ea typeface="+mn-ea"/>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lumMod val="60000"/>
                  <a:lumOff val="40000"/>
                </a:srgbClr>
              </a:solidFill>
              <a:effectLst/>
              <a:uLnTx/>
              <a:uFillTx/>
              <a:latin typeface="Euphemia"/>
              <a:ea typeface="+mn-ea"/>
              <a:cs typeface="+mn-cs"/>
            </a:endParaRPr>
          </a:p>
        </p:txBody>
      </p:sp>
    </p:spTree>
    <p:extLst>
      <p:ext uri="{BB962C8B-B14F-4D97-AF65-F5344CB8AC3E}">
        <p14:creationId xmlns:p14="http://schemas.microsoft.com/office/powerpoint/2010/main" val="2468698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04900" y="-13742"/>
            <a:ext cx="9980682" cy="1096962"/>
          </a:xfrm>
        </p:spPr>
        <p:txBody>
          <a:bodyPr>
            <a:noAutofit/>
          </a:bodyPr>
          <a:lstStyle/>
          <a:p>
            <a:pPr algn="ctr"/>
            <a:r>
              <a:rPr lang="en-US" sz="4100" dirty="0">
                <a:solidFill>
                  <a:schemeClr val="accent2">
                    <a:lumMod val="75000"/>
                  </a:schemeClr>
                </a:solidFill>
                <a:latin typeface="Algerian" panose="04020705040A02060702" pitchFamily="82" charset="0"/>
              </a:rPr>
              <a:t>Attendance</a:t>
            </a:r>
          </a:p>
        </p:txBody>
      </p:sp>
      <p:sp>
        <p:nvSpPr>
          <p:cNvPr id="14" name="Content Placeholder 13"/>
          <p:cNvSpPr>
            <a:spLocks noGrp="1"/>
          </p:cNvSpPr>
          <p:nvPr>
            <p:ph idx="1"/>
          </p:nvPr>
        </p:nvSpPr>
        <p:spPr>
          <a:xfrm>
            <a:off x="1104899" y="1482765"/>
            <a:ext cx="10587429" cy="4873586"/>
          </a:xfrm>
        </p:spPr>
        <p:txBody>
          <a:bodyPr anchor="t">
            <a:noAutofit/>
          </a:bodyPr>
          <a:lstStyle/>
          <a:p>
            <a:pPr>
              <a:buSzPct val="85000"/>
            </a:pPr>
            <a:r>
              <a:rPr lang="en-US" sz="2600" dirty="0">
                <a:latin typeface="+mj-lt"/>
              </a:rPr>
              <a:t>Establish a regular schedule with your agency Field Instructor/Task Supervisor</a:t>
            </a:r>
          </a:p>
          <a:p>
            <a:pPr>
              <a:buSzPct val="85000"/>
            </a:pPr>
            <a:r>
              <a:rPr lang="en-US" sz="2600" dirty="0">
                <a:latin typeface="+mj-lt"/>
              </a:rPr>
              <a:t>Do not be late for your field placement</a:t>
            </a:r>
          </a:p>
          <a:p>
            <a:pPr>
              <a:buSzPct val="85000"/>
            </a:pPr>
            <a:r>
              <a:rPr lang="en-US" sz="2600" dirty="0">
                <a:latin typeface="+mj-lt"/>
              </a:rPr>
              <a:t>If delayed for a legitimate reason, you are sick or if there is an emergency, immediately inform field agency</a:t>
            </a:r>
            <a:r>
              <a:rPr lang="en-US" sz="2600" dirty="0">
                <a:solidFill>
                  <a:srgbClr val="FF0000"/>
                </a:solidFill>
                <a:latin typeface="+mj-lt"/>
              </a:rPr>
              <a:t> </a:t>
            </a:r>
            <a:r>
              <a:rPr lang="en-US" sz="2600" dirty="0">
                <a:solidFill>
                  <a:schemeClr val="tx2"/>
                </a:solidFill>
                <a:latin typeface="+mj-lt"/>
              </a:rPr>
              <a:t>or designated contact</a:t>
            </a:r>
          </a:p>
          <a:p>
            <a:pPr>
              <a:buSzPct val="85000"/>
            </a:pPr>
            <a:r>
              <a:rPr lang="en-US" sz="2600" dirty="0">
                <a:latin typeface="+mj-lt"/>
              </a:rPr>
              <a:t>It is unacceptable to miss hours at your field agency due to studying, exams or assignments due</a:t>
            </a:r>
          </a:p>
          <a:p>
            <a:pPr>
              <a:buSzPct val="85000"/>
            </a:pPr>
            <a:r>
              <a:rPr lang="en-US" sz="2600" dirty="0">
                <a:latin typeface="+mj-lt"/>
              </a:rPr>
              <a:t>Absenteeism and/or tardiness will negatively impact the grade received for Field Education course &amp; be cause for a PIP or agency termination.</a:t>
            </a:r>
          </a:p>
          <a:p>
            <a:pPr marL="0" indent="0">
              <a:buSzPct val="85000"/>
              <a:buNone/>
            </a:pPr>
            <a:endParaRPr lang="en-US" sz="2800" dirty="0">
              <a:latin typeface="+mj-lt"/>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EA437C-D1CA-4FAF-99B0-4D370C5DB1F1}" type="datetime1">
              <a:rPr kumimoji="0" lang="en-US" sz="800" b="0" i="0" u="none" strike="noStrike" kern="1200" cap="none" spc="0" normalizeH="0" baseline="0" noProof="0" smtClean="0">
                <a:ln>
                  <a:noFill/>
                </a:ln>
                <a:solidFill>
                  <a:srgbClr val="000000">
                    <a:lumMod val="60000"/>
                    <a:lumOff val="40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12/31/2021</a:t>
            </a:fld>
            <a:endParaRPr kumimoji="0" lang="en-US" sz="800" b="0" i="0" u="none" strike="noStrike" kern="1200" cap="none" spc="0" normalizeH="0" baseline="0" noProof="0" dirty="0">
              <a:ln>
                <a:noFill/>
              </a:ln>
              <a:solidFill>
                <a:srgbClr val="000000">
                  <a:lumMod val="60000"/>
                  <a:lumOff val="40000"/>
                </a:srgbClr>
              </a:solidFill>
              <a:effectLst/>
              <a:uLnTx/>
              <a:uFillTx/>
              <a:latin typeface="Euphemia"/>
              <a:ea typeface="+mn-ea"/>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lumMod val="60000"/>
                  <a:lumOff val="40000"/>
                </a:srgbClr>
              </a:solidFill>
              <a:effectLst/>
              <a:uLnTx/>
              <a:uFillTx/>
              <a:latin typeface="Euphemia"/>
              <a:ea typeface="+mn-ea"/>
              <a:cs typeface="+mn-cs"/>
            </a:endParaRPr>
          </a:p>
        </p:txBody>
      </p:sp>
    </p:spTree>
    <p:extLst>
      <p:ext uri="{BB962C8B-B14F-4D97-AF65-F5344CB8AC3E}">
        <p14:creationId xmlns:p14="http://schemas.microsoft.com/office/powerpoint/2010/main" val="3188043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0"/>
            <a:ext cx="9980682" cy="1173162"/>
          </a:xfrm>
        </p:spPr>
        <p:txBody>
          <a:bodyPr>
            <a:normAutofit/>
          </a:bodyPr>
          <a:lstStyle/>
          <a:p>
            <a:r>
              <a:rPr lang="en-US" sz="3600" dirty="0">
                <a:solidFill>
                  <a:schemeClr val="accent2">
                    <a:lumMod val="75000"/>
                  </a:schemeClr>
                </a:solidFill>
                <a:latin typeface="Algerian" panose="04020705040A02060702" pitchFamily="82" charset="0"/>
              </a:rPr>
              <a:t>Yearly Events:</a:t>
            </a:r>
            <a:r>
              <a:rPr lang="en-US" dirty="0"/>
              <a:t>	</a:t>
            </a:r>
            <a:br>
              <a:rPr lang="en-US" dirty="0"/>
            </a:br>
            <a:endParaRPr lang="en-US" dirty="0"/>
          </a:p>
        </p:txBody>
      </p:sp>
      <p:sp>
        <p:nvSpPr>
          <p:cNvPr id="3" name="Content Placeholder 2"/>
          <p:cNvSpPr>
            <a:spLocks noGrp="1"/>
          </p:cNvSpPr>
          <p:nvPr>
            <p:ph idx="1"/>
          </p:nvPr>
        </p:nvSpPr>
        <p:spPr>
          <a:xfrm>
            <a:off x="787659" y="1478756"/>
            <a:ext cx="9982200" cy="4572000"/>
          </a:xfrm>
        </p:spPr>
        <p:txBody>
          <a:bodyPr>
            <a:normAutofit/>
          </a:bodyPr>
          <a:lstStyle/>
          <a:p>
            <a:r>
              <a:rPr lang="en-US" sz="3200" dirty="0"/>
              <a:t>Field Appreciation Celebration-April 2022</a:t>
            </a:r>
          </a:p>
          <a:p>
            <a:r>
              <a:rPr lang="en-US" sz="3200" dirty="0"/>
              <a:t>12-Hour Supervisor Course-Feb 2022</a:t>
            </a:r>
          </a:p>
          <a:p>
            <a:pPr lvl="1"/>
            <a:r>
              <a:rPr lang="en-US" sz="2800" dirty="0"/>
              <a:t>Free to all agency supervisors</a:t>
            </a:r>
          </a:p>
          <a:p>
            <a:pPr lvl="1"/>
            <a:r>
              <a:rPr lang="en-US" sz="2800" dirty="0"/>
              <a:t>12 CEU’s (minimal charge for those requesting CEU’s)</a:t>
            </a:r>
          </a:p>
          <a:p>
            <a:pPr>
              <a:defRPr/>
            </a:pPr>
            <a:r>
              <a:rPr kumimoji="0" lang="en-US" sz="2800" b="0" i="0" u="none" strike="noStrike" kern="1200" cap="none" spc="0" normalizeH="0" baseline="0" noProof="0" dirty="0">
                <a:ln>
                  <a:noFill/>
                </a:ln>
                <a:solidFill>
                  <a:srgbClr val="000000"/>
                </a:solidFill>
                <a:effectLst/>
                <a:uLnTx/>
                <a:uFillTx/>
                <a:latin typeface="Euphemia"/>
                <a:ea typeface="+mn-ea"/>
                <a:cs typeface="+mn-cs"/>
              </a:rPr>
              <a:t>This training meets the requirements for Qualified Supervisor Training (supervise registered interns)</a:t>
            </a:r>
          </a:p>
          <a:p>
            <a:pPr lvl="1"/>
            <a:endParaRPr lang="en-US" sz="2800" dirty="0"/>
          </a:p>
          <a:p>
            <a:pPr marL="0" indent="0">
              <a:buNone/>
            </a:pPr>
            <a:endParaRPr lang="en-US" sz="3200" dirty="0"/>
          </a:p>
        </p:txBody>
      </p:sp>
      <p:sp>
        <p:nvSpPr>
          <p:cNvPr id="4" name="Date Placeholder 3"/>
          <p:cNvSpPr>
            <a:spLocks noGrp="1"/>
          </p:cNvSpPr>
          <p:nvPr>
            <p:ph type="dt" sz="half" idx="10"/>
          </p:nvPr>
        </p:nvSpPr>
        <p:spPr/>
        <p:txBody>
          <a:bodyPr/>
          <a:lstStyle/>
          <a:p>
            <a:fld id="{BBA95AFF-BC7D-4AC1-944C-877CA2C00E24}" type="datetime1">
              <a:rPr lang="en-US" smtClean="0"/>
              <a:t>12/31/2021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6085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latin typeface="Algerian" panose="04020705040A02060702" pitchFamily="82" charset="0"/>
              </a:rPr>
              <a:t>Certificate of Participation </a:t>
            </a:r>
            <a:r>
              <a:rPr lang="en-US" dirty="0">
                <a:solidFill>
                  <a:schemeClr val="accent2">
                    <a:lumMod val="75000"/>
                  </a:schemeClr>
                </a:solidFill>
              </a:rPr>
              <a:t>(tuition voucher)</a:t>
            </a:r>
          </a:p>
        </p:txBody>
      </p:sp>
      <p:sp>
        <p:nvSpPr>
          <p:cNvPr id="3" name="Content Placeholder 2"/>
          <p:cNvSpPr>
            <a:spLocks noGrp="1"/>
          </p:cNvSpPr>
          <p:nvPr>
            <p:ph idx="1"/>
          </p:nvPr>
        </p:nvSpPr>
        <p:spPr>
          <a:xfrm>
            <a:off x="578497" y="1600200"/>
            <a:ext cx="10898155" cy="4572000"/>
          </a:xfrm>
        </p:spPr>
        <p:txBody>
          <a:bodyPr/>
          <a:lstStyle/>
          <a:p>
            <a:r>
              <a:rPr lang="en-US" dirty="0"/>
              <a:t>Forms available today and will also be emailed to you in Spring semester</a:t>
            </a:r>
          </a:p>
          <a:p>
            <a:r>
              <a:rPr lang="en-US" dirty="0"/>
              <a:t>Please complete and return them to the field office within 2 weeks of the end of the semester in which your student finishes the field placement</a:t>
            </a:r>
          </a:p>
          <a:p>
            <a:r>
              <a:rPr lang="en-US" dirty="0"/>
              <a:t>Good for 6 credit hours of tuition at any state university</a:t>
            </a:r>
          </a:p>
          <a:p>
            <a:r>
              <a:rPr lang="en-US" dirty="0"/>
              <a:t>Good for 3 years from date of issue</a:t>
            </a:r>
          </a:p>
          <a:p>
            <a:r>
              <a:rPr lang="en-US" dirty="0"/>
              <a:t>Can only be issued one time (cannot be replaced if lost)</a:t>
            </a:r>
          </a:p>
          <a:p>
            <a:r>
              <a:rPr lang="en-US" dirty="0"/>
              <a:t>If the field instructor does not want to use the tuition voucher, it can be given to the task supervisor </a:t>
            </a:r>
            <a:r>
              <a:rPr lang="en-US" dirty="0">
                <a:solidFill>
                  <a:schemeClr val="accent2">
                    <a:lumMod val="75000"/>
                  </a:schemeClr>
                </a:solidFill>
              </a:rPr>
              <a:t>IF the task supervisor has played an active role in the student’s internship </a:t>
            </a:r>
            <a:r>
              <a:rPr lang="en-US" dirty="0"/>
              <a:t>(signed documents, participated in the site visit, etc.)</a:t>
            </a:r>
          </a:p>
        </p:txBody>
      </p:sp>
      <p:sp>
        <p:nvSpPr>
          <p:cNvPr id="4" name="Date Placeholder 3"/>
          <p:cNvSpPr>
            <a:spLocks noGrp="1"/>
          </p:cNvSpPr>
          <p:nvPr>
            <p:ph type="dt" sz="half" idx="10"/>
          </p:nvPr>
        </p:nvSpPr>
        <p:spPr/>
        <p:txBody>
          <a:bodyPr/>
          <a:lstStyle/>
          <a:p>
            <a:fld id="{18BC14D1-CBC0-4F81-B454-1EF4F9F4C8A5}" type="datetime1">
              <a:rPr lang="en-US" smtClean="0"/>
              <a:t>12/31/2021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764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08778" y="205044"/>
            <a:ext cx="10178322" cy="866312"/>
          </a:xfrm>
        </p:spPr>
        <p:txBody>
          <a:bodyPr>
            <a:normAutofit/>
          </a:bodyPr>
          <a:lstStyle/>
          <a:p>
            <a:r>
              <a:rPr lang="en-US" sz="3600" dirty="0">
                <a:solidFill>
                  <a:schemeClr val="accent2">
                    <a:lumMod val="75000"/>
                  </a:schemeClr>
                </a:solidFill>
                <a:latin typeface="Algerian" panose="04020705040A02060702" pitchFamily="82" charset="0"/>
              </a:rPr>
              <a:t>Full-Time BSW Students:</a:t>
            </a:r>
            <a:endParaRPr lang="en-US" sz="3600" dirty="0">
              <a:solidFill>
                <a:schemeClr val="accent2">
                  <a:lumMod val="75000"/>
                </a:schemeClr>
              </a:solidFill>
            </a:endParaRPr>
          </a:p>
        </p:txBody>
      </p:sp>
      <p:sp>
        <p:nvSpPr>
          <p:cNvPr id="14" name="Content Placeholder 13"/>
          <p:cNvSpPr>
            <a:spLocks noGrp="1"/>
          </p:cNvSpPr>
          <p:nvPr>
            <p:ph idx="1"/>
          </p:nvPr>
        </p:nvSpPr>
        <p:spPr>
          <a:xfrm>
            <a:off x="1061884" y="1333032"/>
            <a:ext cx="10025216" cy="1616645"/>
          </a:xfrm>
        </p:spPr>
        <p:txBody>
          <a:bodyPr anchor="t">
            <a:noAutofit/>
          </a:bodyPr>
          <a:lstStyle/>
          <a:p>
            <a:pPr marL="0" lvl="0" indent="0">
              <a:lnSpc>
                <a:spcPct val="150000"/>
              </a:lnSpc>
              <a:spcBef>
                <a:spcPts val="0"/>
              </a:spcBef>
              <a:buNone/>
            </a:pPr>
            <a:r>
              <a:rPr lang="en-US" sz="3200" dirty="0">
                <a:solidFill>
                  <a:srgbClr val="000000"/>
                </a:solidFill>
                <a:latin typeface="Plantagenet Cherokee"/>
              </a:rPr>
              <a:t>Complete a TOTAL of 420 hours at field placement: </a:t>
            </a:r>
          </a:p>
          <a:p>
            <a:pPr lvl="1">
              <a:lnSpc>
                <a:spcPct val="100000"/>
              </a:lnSpc>
              <a:spcBef>
                <a:spcPts val="0"/>
              </a:spcBef>
              <a:buSzPct val="75000"/>
              <a:buFont typeface="Arial" panose="020B0604020202020204" pitchFamily="34" charset="0"/>
              <a:buChar char="•"/>
            </a:pPr>
            <a:r>
              <a:rPr lang="en-US" sz="3200" dirty="0">
                <a:solidFill>
                  <a:srgbClr val="000000"/>
                </a:solidFill>
                <a:latin typeface="Plantagenet Cherokee"/>
              </a:rPr>
              <a:t>Spring Semester:  28 hrs./week = </a:t>
            </a:r>
            <a:r>
              <a:rPr lang="en-US" sz="3200" b="1" dirty="0">
                <a:solidFill>
                  <a:srgbClr val="000000"/>
                </a:solidFill>
                <a:latin typeface="Plantagenet Cherokee"/>
              </a:rPr>
              <a:t>420 hours</a:t>
            </a:r>
          </a:p>
          <a:p>
            <a:pPr marL="0" indent="0">
              <a:buNone/>
            </a:pPr>
            <a:endParaRPr lang="en-US" sz="3600" dirty="0">
              <a:latin typeface="+mj-lt"/>
            </a:endParaRPr>
          </a:p>
        </p:txBody>
      </p:sp>
      <p:sp>
        <p:nvSpPr>
          <p:cNvPr id="4" name="Date Placeholder 3"/>
          <p:cNvSpPr>
            <a:spLocks noGrp="1"/>
          </p:cNvSpPr>
          <p:nvPr>
            <p:ph type="dt" sz="half" idx="10"/>
          </p:nvPr>
        </p:nvSpPr>
        <p:spPr/>
        <p:txBody>
          <a:bodyPr/>
          <a:lstStyle/>
          <a:p>
            <a:r>
              <a:rPr lang="en-US" dirty="0"/>
              <a:t>December 2021</a:t>
            </a:r>
          </a:p>
        </p:txBody>
      </p:sp>
      <p:sp>
        <p:nvSpPr>
          <p:cNvPr id="3" name="TextBox 2">
            <a:extLst>
              <a:ext uri="{FF2B5EF4-FFF2-40B4-BE49-F238E27FC236}">
                <a16:creationId xmlns:a16="http://schemas.microsoft.com/office/drawing/2014/main" id="{9C6F57CB-2240-4F96-95B5-68C44F73C629}"/>
              </a:ext>
            </a:extLst>
          </p:cNvPr>
          <p:cNvSpPr txBox="1"/>
          <p:nvPr/>
        </p:nvSpPr>
        <p:spPr>
          <a:xfrm>
            <a:off x="908779" y="2774693"/>
            <a:ext cx="10406922" cy="3754874"/>
          </a:xfrm>
          <a:prstGeom prst="rect">
            <a:avLst/>
          </a:prstGeom>
          <a:noFill/>
        </p:spPr>
        <p:txBody>
          <a:bodyPr wrap="square" rtlCol="0">
            <a:spAutoFit/>
          </a:bodyPr>
          <a:lstStyle/>
          <a:p>
            <a:pPr marL="0" lvl="0" indent="0">
              <a:lnSpc>
                <a:spcPct val="250000"/>
              </a:lnSpc>
              <a:spcBef>
                <a:spcPts val="0"/>
              </a:spcBef>
              <a:buSzPct val="75000"/>
              <a:buNone/>
            </a:pPr>
            <a:r>
              <a:rPr lang="en-US" sz="3600" dirty="0">
                <a:solidFill>
                  <a:schemeClr val="accent2">
                    <a:lumMod val="75000"/>
                  </a:schemeClr>
                </a:solidFill>
                <a:latin typeface="Algerian" panose="04020705040A02060702" pitchFamily="82" charset="0"/>
              </a:rPr>
              <a:t>Part-Time BSW Students:</a:t>
            </a:r>
          </a:p>
          <a:p>
            <a:pPr marL="457200" lvl="0">
              <a:lnSpc>
                <a:spcPct val="250000"/>
              </a:lnSpc>
              <a:spcBef>
                <a:spcPts val="0"/>
              </a:spcBef>
              <a:buSzPct val="75000"/>
              <a:buFont typeface="Arial" panose="020B0604020202020204" pitchFamily="34" charset="0"/>
              <a:buChar char="•"/>
            </a:pPr>
            <a:r>
              <a:rPr lang="en-US" sz="3200" b="1" dirty="0">
                <a:solidFill>
                  <a:schemeClr val="accent1">
                    <a:lumMod val="75000"/>
                  </a:schemeClr>
                </a:solidFill>
                <a:latin typeface="Algerian" panose="04020705040A02060702" pitchFamily="82" charset="0"/>
              </a:rPr>
              <a:t>  </a:t>
            </a:r>
            <a:r>
              <a:rPr lang="en-US" sz="3200" dirty="0">
                <a:solidFill>
                  <a:schemeClr val="accent2">
                    <a:lumMod val="75000"/>
                  </a:schemeClr>
                </a:solidFill>
                <a:latin typeface="Algerian" panose="04020705040A02060702" pitchFamily="82" charset="0"/>
              </a:rPr>
              <a:t>   </a:t>
            </a:r>
            <a:r>
              <a:rPr lang="en-US" sz="3200" dirty="0">
                <a:solidFill>
                  <a:srgbClr val="000000"/>
                </a:solidFill>
                <a:latin typeface="Plantagenet Cherokee"/>
              </a:rPr>
              <a:t>Spring Semester:     17 hrs./week = 250 hours</a:t>
            </a:r>
          </a:p>
          <a:p>
            <a:pPr marL="914400" lvl="1" indent="-457200">
              <a:lnSpc>
                <a:spcPct val="100000"/>
              </a:lnSpc>
              <a:spcBef>
                <a:spcPts val="0"/>
              </a:spcBef>
              <a:buSzPct val="75000"/>
              <a:buFont typeface="Arial" panose="020B0604020202020204" pitchFamily="34" charset="0"/>
              <a:buChar char="•"/>
            </a:pPr>
            <a:r>
              <a:rPr lang="en-US" sz="3200" dirty="0">
                <a:solidFill>
                  <a:srgbClr val="000000"/>
                </a:solidFill>
                <a:latin typeface="Plantagenet Cherokee"/>
              </a:rPr>
              <a:t> Summer Semester:  </a:t>
            </a:r>
            <a:r>
              <a:rPr lang="en-US" sz="3200" u="sng" dirty="0">
                <a:solidFill>
                  <a:srgbClr val="000000"/>
                </a:solidFill>
                <a:latin typeface="Plantagenet Cherokee"/>
              </a:rPr>
              <a:t>14 hrs./week = 170 hours</a:t>
            </a:r>
          </a:p>
          <a:p>
            <a:pPr marL="457200" lvl="1" indent="0">
              <a:lnSpc>
                <a:spcPct val="100000"/>
              </a:lnSpc>
              <a:spcBef>
                <a:spcPts val="0"/>
              </a:spcBef>
              <a:buNone/>
            </a:pPr>
            <a:r>
              <a:rPr lang="en-US" sz="3600" b="1" dirty="0">
                <a:solidFill>
                  <a:srgbClr val="000000"/>
                </a:solidFill>
                <a:latin typeface="Plantagenet Cherokee"/>
              </a:rPr>
              <a:t>				                </a:t>
            </a:r>
            <a:r>
              <a:rPr lang="en-US" sz="3200" dirty="0">
                <a:solidFill>
                  <a:srgbClr val="000000"/>
                </a:solidFill>
                <a:latin typeface="Plantagenet Cherokee"/>
              </a:rPr>
              <a:t>Total = </a:t>
            </a:r>
            <a:r>
              <a:rPr lang="en-US" sz="3200" b="1" dirty="0">
                <a:solidFill>
                  <a:srgbClr val="000000"/>
                </a:solidFill>
                <a:latin typeface="Plantagenet Cherokee"/>
              </a:rPr>
              <a:t>420 hours</a:t>
            </a:r>
            <a:r>
              <a:rPr lang="en-US" sz="3600" b="1" dirty="0">
                <a:solidFill>
                  <a:srgbClr val="000000"/>
                </a:solidFill>
                <a:latin typeface="Plantagenet Cherokee"/>
              </a:rPr>
              <a:t>	</a:t>
            </a:r>
          </a:p>
        </p:txBody>
      </p:sp>
    </p:spTree>
    <p:extLst>
      <p:ext uri="{BB962C8B-B14F-4D97-AF65-F5344CB8AC3E}">
        <p14:creationId xmlns:p14="http://schemas.microsoft.com/office/powerpoint/2010/main" val="7410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2637" y="76200"/>
            <a:ext cx="11616611" cy="1096962"/>
          </a:xfrm>
        </p:spPr>
        <p:txBody>
          <a:bodyPr>
            <a:noAutofit/>
          </a:bodyPr>
          <a:lstStyle/>
          <a:p>
            <a:pPr algn="ctr"/>
            <a:r>
              <a:rPr lang="en-US" sz="4100" dirty="0">
                <a:solidFill>
                  <a:schemeClr val="accent2">
                    <a:lumMod val="75000"/>
                  </a:schemeClr>
                </a:solidFill>
                <a:latin typeface="Algerian" panose="04020705040A02060702" pitchFamily="82" charset="0"/>
              </a:rPr>
              <a:t>Sincere Appreciation From Field Office</a:t>
            </a:r>
          </a:p>
        </p:txBody>
      </p:sp>
      <p:sp>
        <p:nvSpPr>
          <p:cNvPr id="14" name="Content Placeholder 13"/>
          <p:cNvSpPr>
            <a:spLocks noGrp="1"/>
          </p:cNvSpPr>
          <p:nvPr>
            <p:ph idx="1"/>
          </p:nvPr>
        </p:nvSpPr>
        <p:spPr>
          <a:xfrm>
            <a:off x="1104899" y="1515277"/>
            <a:ext cx="9982200" cy="5023636"/>
          </a:xfrm>
        </p:spPr>
        <p:txBody>
          <a:bodyPr anchor="t">
            <a:noAutofit/>
          </a:bodyPr>
          <a:lstStyle/>
          <a:p>
            <a:pPr marL="0" indent="0" algn="ctr">
              <a:lnSpc>
                <a:spcPct val="100000"/>
              </a:lnSpc>
              <a:spcBef>
                <a:spcPts val="0"/>
              </a:spcBef>
              <a:buSzPct val="75000"/>
              <a:buNone/>
            </a:pPr>
            <a:r>
              <a:rPr lang="en-US" sz="3600" dirty="0">
                <a:solidFill>
                  <a:schemeClr val="accent2">
                    <a:lumMod val="75000"/>
                  </a:schemeClr>
                </a:solidFill>
                <a:latin typeface="+mj-lt"/>
              </a:rPr>
              <a:t>THANK YOU </a:t>
            </a:r>
            <a:r>
              <a:rPr lang="en-US" sz="3600" dirty="0">
                <a:latin typeface="+mj-lt"/>
              </a:rPr>
              <a:t>for your ongoing commitment to be a Field Instructor for our students – we cannot achieve success without you!</a:t>
            </a:r>
          </a:p>
        </p:txBody>
      </p:sp>
      <p:sp>
        <p:nvSpPr>
          <p:cNvPr id="4" name="Date Placeholder 3"/>
          <p:cNvSpPr>
            <a:spLocks noGrp="1"/>
          </p:cNvSpPr>
          <p:nvPr>
            <p:ph type="dt" sz="half" idx="10"/>
          </p:nvPr>
        </p:nvSpPr>
        <p:spPr/>
        <p:txBody>
          <a:bodyPr/>
          <a:lstStyle/>
          <a:p>
            <a:fld id="{CFC7BCCE-205B-49CB-AD54-9170D7165C20}" type="datetime1">
              <a:rPr lang="en-US" smtClean="0"/>
              <a:t>12/31/2021</a:t>
            </a:fld>
            <a:endParaRPr lang="en-US" dirty="0"/>
          </a:p>
        </p:txBody>
      </p:sp>
      <p:sp>
        <p:nvSpPr>
          <p:cNvPr id="2" name="Footer Placeholder 1"/>
          <p:cNvSpPr>
            <a:spLocks noGrp="1"/>
          </p:cNvSpPr>
          <p:nvPr>
            <p:ph type="ftr" sz="quarter" idx="11"/>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8889" y="3481630"/>
            <a:ext cx="3519492" cy="23420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4217" y="3499685"/>
            <a:ext cx="3283528" cy="23240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935421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Title 1"/>
          <p:cNvSpPr>
            <a:spLocks noGrp="1"/>
          </p:cNvSpPr>
          <p:nvPr>
            <p:ph type="title"/>
          </p:nvPr>
        </p:nvSpPr>
        <p:spPr>
          <a:xfrm>
            <a:off x="-111140" y="646569"/>
            <a:ext cx="6516547" cy="1481328"/>
          </a:xfrm>
        </p:spPr>
        <p:txBody>
          <a:bodyPr anchor="b">
            <a:normAutofit fontScale="90000"/>
          </a:bodyPr>
          <a:lstStyle/>
          <a:p>
            <a:pPr algn="ctr"/>
            <a:r>
              <a:rPr lang="en-US" sz="4200" b="1" dirty="0"/>
              <a:t>The elephant in the room:  </a:t>
            </a:r>
            <a:r>
              <a:rPr lang="en-US" sz="3600" b="1" dirty="0"/>
              <a:t>COVID 19</a:t>
            </a:r>
            <a:br>
              <a:rPr lang="en-US" sz="4200" b="1" dirty="0"/>
            </a:br>
            <a:r>
              <a:rPr lang="en-US" sz="2700" b="1" dirty="0"/>
              <a:t>What does field look like in a </a:t>
            </a:r>
            <a:br>
              <a:rPr lang="en-US" sz="2700" b="1" dirty="0"/>
            </a:br>
            <a:r>
              <a:rPr lang="en-US" sz="2700" b="1" dirty="0"/>
              <a:t>post-covid world?</a:t>
            </a:r>
          </a:p>
        </p:txBody>
      </p:sp>
      <p:sp>
        <p:nvSpPr>
          <p:cNvPr id="3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Content Placeholder 2"/>
          <p:cNvSpPr>
            <a:spLocks noGrp="1"/>
          </p:cNvSpPr>
          <p:nvPr>
            <p:ph idx="1"/>
          </p:nvPr>
        </p:nvSpPr>
        <p:spPr>
          <a:xfrm>
            <a:off x="83975" y="2469907"/>
            <a:ext cx="5906278" cy="3993876"/>
          </a:xfrm>
        </p:spPr>
        <p:txBody>
          <a:bodyPr anchor="t">
            <a:normAutofit/>
          </a:bodyPr>
          <a:lstStyle/>
          <a:p>
            <a:r>
              <a:rPr lang="en-US" b="1" dirty="0"/>
              <a:t>MOST</a:t>
            </a:r>
            <a:r>
              <a:rPr lang="en-US" dirty="0"/>
              <a:t> but not </a:t>
            </a:r>
            <a:r>
              <a:rPr lang="en-US" b="1" dirty="0"/>
              <a:t>ALL</a:t>
            </a:r>
            <a:r>
              <a:rPr lang="en-US" dirty="0"/>
              <a:t> agencies are back to an office setting (some have maintained virtual options for clients).</a:t>
            </a:r>
          </a:p>
          <a:p>
            <a:r>
              <a:rPr lang="en-US" dirty="0"/>
              <a:t>Current CDC guidelines do not require masks/social distancing for vaccinated individuals</a:t>
            </a:r>
          </a:p>
          <a:p>
            <a:r>
              <a:rPr lang="en-US" b="1" dirty="0"/>
              <a:t>Students are instructed to follow your agency’s requirements.</a:t>
            </a:r>
          </a:p>
          <a:p>
            <a:r>
              <a:rPr lang="en-US" dirty="0"/>
              <a:t>Students are not to work with clients/patients who have suspected or confirmed COVID19</a:t>
            </a:r>
          </a:p>
        </p:txBody>
      </p:sp>
      <p:pic>
        <p:nvPicPr>
          <p:cNvPr id="7" name="Picture 6" descr="An elephant walking in the grass&#10;&#10;Description automatically generated with medium confidence">
            <a:extLst>
              <a:ext uri="{FF2B5EF4-FFF2-40B4-BE49-F238E27FC236}">
                <a16:creationId xmlns:a16="http://schemas.microsoft.com/office/drawing/2014/main" id="{16D09939-E83D-46AD-B027-B5D30A501E7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878" r="12686" b="2"/>
          <a:stretch/>
        </p:blipFill>
        <p:spPr>
          <a:xfrm>
            <a:off x="6451869" y="950602"/>
            <a:ext cx="5306506" cy="5133634"/>
          </a:xfrm>
          <a:prstGeom prst="rect">
            <a:avLst/>
          </a:prstGeom>
        </p:spPr>
      </p:pic>
      <p:sp>
        <p:nvSpPr>
          <p:cNvPr id="4" name="Date Placeholder 3"/>
          <p:cNvSpPr>
            <a:spLocks noGrp="1"/>
          </p:cNvSpPr>
          <p:nvPr>
            <p:ph type="dt" sz="half" idx="10"/>
          </p:nvPr>
        </p:nvSpPr>
        <p:spPr>
          <a:xfrm>
            <a:off x="8382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FEE2C3A-25E6-4596-91D3-7793C5BCB04E}" type="datetime1">
              <a:rPr kumimoji="0" lang="en-US" sz="800" b="0" i="0" u="none" strike="noStrike" kern="1200" cap="none" spc="0" normalizeH="0" baseline="0" noProof="0" smtClean="0">
                <a:ln>
                  <a:noFill/>
                </a:ln>
                <a:solidFill>
                  <a:srgbClr val="000000">
                    <a:lumMod val="60000"/>
                    <a:lumOff val="40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12/31/2021</a:t>
            </a:fld>
            <a:endParaRPr kumimoji="0" lang="en-US" sz="800" b="0" i="0" u="none" strike="noStrike" kern="1200" cap="none" spc="0" normalizeH="0" baseline="0" noProof="0" dirty="0">
              <a:ln>
                <a:noFill/>
              </a:ln>
              <a:solidFill>
                <a:srgbClr val="000000">
                  <a:lumMod val="60000"/>
                  <a:lumOff val="40000"/>
                </a:srgbClr>
              </a:solidFill>
              <a:effectLst/>
              <a:uLnTx/>
              <a:uFillTx/>
              <a:latin typeface="Euphemia"/>
              <a:ea typeface="+mn-ea"/>
              <a:cs typeface="+mn-cs"/>
            </a:endParaRPr>
          </a:p>
        </p:txBody>
      </p:sp>
      <p:sp>
        <p:nvSpPr>
          <p:cNvPr id="5" name="Footer Placeholder 4"/>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lumMod val="60000"/>
                  <a:lumOff val="40000"/>
                </a:srgbClr>
              </a:solidFill>
              <a:effectLst/>
              <a:uLnTx/>
              <a:uFillTx/>
              <a:latin typeface="Euphemia"/>
              <a:ea typeface="+mn-ea"/>
              <a:cs typeface="+mn-cs"/>
            </a:endParaRPr>
          </a:p>
        </p:txBody>
      </p:sp>
    </p:spTree>
    <p:extLst>
      <p:ext uri="{BB962C8B-B14F-4D97-AF65-F5344CB8AC3E}">
        <p14:creationId xmlns:p14="http://schemas.microsoft.com/office/powerpoint/2010/main" val="335533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2">
                    <a:lumMod val="75000"/>
                  </a:schemeClr>
                </a:solidFill>
                <a:latin typeface="Algerian" panose="04020705040A02060702" pitchFamily="82" charset="0"/>
              </a:rPr>
              <a:t>FREQUENTLY ASKED QUESTIONS:</a:t>
            </a:r>
          </a:p>
        </p:txBody>
      </p:sp>
      <p:sp>
        <p:nvSpPr>
          <p:cNvPr id="3" name="Content Placeholder 2"/>
          <p:cNvSpPr>
            <a:spLocks noGrp="1"/>
          </p:cNvSpPr>
          <p:nvPr>
            <p:ph idx="1"/>
          </p:nvPr>
        </p:nvSpPr>
        <p:spPr>
          <a:xfrm>
            <a:off x="401216" y="1600200"/>
            <a:ext cx="10685884" cy="4572000"/>
          </a:xfrm>
        </p:spPr>
        <p:txBody>
          <a:bodyPr/>
          <a:lstStyle/>
          <a:p>
            <a:r>
              <a:rPr lang="en-US" b="1" dirty="0"/>
              <a:t>What if I display symptoms of COVID19 or am in contact with someone with COVID 19 during my placement?</a:t>
            </a:r>
          </a:p>
          <a:p>
            <a:pPr lvl="1"/>
            <a:r>
              <a:rPr lang="en-US" dirty="0"/>
              <a:t>Seek healthcare, contact UCF Student Health Services, do not go to your field placement until discussed and a plan is developed with your field faculty member</a:t>
            </a:r>
          </a:p>
          <a:p>
            <a:r>
              <a:rPr lang="en-US" b="1" dirty="0"/>
              <a:t>What if I start having symptoms of COVID19 while at my field placement?</a:t>
            </a:r>
          </a:p>
          <a:p>
            <a:pPr lvl="1"/>
            <a:r>
              <a:rPr lang="en-US" dirty="0"/>
              <a:t>Tell your field instructor at the agency and you field liaison at UCF,  you will be advised of the agency protocol to follow, seek healthcare as needed</a:t>
            </a:r>
          </a:p>
          <a:p>
            <a:r>
              <a:rPr lang="en-US" b="1" dirty="0"/>
              <a:t>What should I do if I test positive for COVID19?</a:t>
            </a:r>
          </a:p>
          <a:p>
            <a:pPr lvl="1"/>
            <a:r>
              <a:rPr lang="en-US" dirty="0"/>
              <a:t>Contact Health Services (for tracking purposes), your field supervisor and your seminar instructor.</a:t>
            </a:r>
          </a:p>
          <a:p>
            <a:endParaRPr lang="en-US" dirty="0"/>
          </a:p>
          <a:p>
            <a:pPr marL="0" indent="0">
              <a:buNone/>
            </a:pP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EE2C3A-25E6-4596-91D3-7793C5BCB04E}" type="datetime1">
              <a:rPr kumimoji="0" lang="en-US" sz="800" b="0" i="0" u="none" strike="noStrike" kern="1200" cap="none" spc="0" normalizeH="0" baseline="0" noProof="0" smtClean="0">
                <a:ln>
                  <a:noFill/>
                </a:ln>
                <a:solidFill>
                  <a:srgbClr val="000000">
                    <a:lumMod val="60000"/>
                    <a:lumOff val="40000"/>
                  </a:srgbClr>
                </a:solidFill>
                <a:effectLst/>
                <a:uLnTx/>
                <a:uFillTx/>
                <a:latin typeface="Euphem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12/31/2021</a:t>
            </a:fld>
            <a:endParaRPr kumimoji="0" lang="en-US" sz="800" b="0" i="0" u="none" strike="noStrike" kern="1200" cap="none" spc="0" normalizeH="0" baseline="0" noProof="0" dirty="0">
              <a:ln>
                <a:noFill/>
              </a:ln>
              <a:solidFill>
                <a:srgbClr val="000000">
                  <a:lumMod val="60000"/>
                  <a:lumOff val="40000"/>
                </a:srgbClr>
              </a:solidFill>
              <a:effectLst/>
              <a:uLnTx/>
              <a:uFillTx/>
              <a:latin typeface="Euphemia"/>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lumMod val="60000"/>
                  <a:lumOff val="40000"/>
                </a:srgbClr>
              </a:solidFill>
              <a:effectLst/>
              <a:uLnTx/>
              <a:uFillTx/>
              <a:latin typeface="Euphemia"/>
              <a:ea typeface="+mn-ea"/>
              <a:cs typeface="+mn-cs"/>
            </a:endParaRPr>
          </a:p>
        </p:txBody>
      </p:sp>
    </p:spTree>
    <p:extLst>
      <p:ext uri="{BB962C8B-B14F-4D97-AF65-F5344CB8AC3E}">
        <p14:creationId xmlns:p14="http://schemas.microsoft.com/office/powerpoint/2010/main" val="289696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2505" y="-165283"/>
            <a:ext cx="8030050" cy="1138896"/>
          </a:xfrm>
        </p:spPr>
        <p:txBody>
          <a:bodyPr>
            <a:normAutofit/>
          </a:bodyPr>
          <a:lstStyle/>
          <a:p>
            <a:r>
              <a:rPr lang="en-US" sz="3600" dirty="0">
                <a:solidFill>
                  <a:schemeClr val="accent2">
                    <a:lumMod val="75000"/>
                  </a:schemeClr>
                </a:solidFill>
                <a:latin typeface="Algerian" panose="04020705040A02060702" pitchFamily="82" charset="0"/>
              </a:rPr>
              <a:t>What will my Intern be doing?</a:t>
            </a:r>
          </a:p>
        </p:txBody>
      </p:sp>
      <p:sp>
        <p:nvSpPr>
          <p:cNvPr id="3" name="Content Placeholder 2"/>
          <p:cNvSpPr>
            <a:spLocks noGrp="1"/>
          </p:cNvSpPr>
          <p:nvPr>
            <p:ph idx="1"/>
          </p:nvPr>
        </p:nvSpPr>
        <p:spPr>
          <a:xfrm>
            <a:off x="765051" y="1576874"/>
            <a:ext cx="7404959" cy="4731179"/>
          </a:xfrm>
        </p:spPr>
        <p:txBody>
          <a:bodyPr>
            <a:normAutofit/>
          </a:bodyPr>
          <a:lstStyle/>
          <a:p>
            <a:pPr marL="0" indent="0">
              <a:lnSpc>
                <a:spcPct val="100000"/>
              </a:lnSpc>
              <a:spcBef>
                <a:spcPts val="0"/>
              </a:spcBef>
              <a:buNone/>
            </a:pPr>
            <a:r>
              <a:rPr lang="en-US" b="1" u="sng" dirty="0">
                <a:solidFill>
                  <a:schemeClr val="tx1"/>
                </a:solidFill>
                <a:latin typeface="Centaur" panose="02030504050205020304" pitchFamily="18" charset="0"/>
              </a:rPr>
              <a:t>BSW Student (Generalist Social Work)</a:t>
            </a:r>
            <a:r>
              <a:rPr lang="en-US" b="1" dirty="0">
                <a:solidFill>
                  <a:schemeClr val="tx1"/>
                </a:solidFill>
                <a:latin typeface="Centaur" panose="02030504050205020304" pitchFamily="18" charset="0"/>
              </a:rPr>
              <a:t>:</a:t>
            </a:r>
            <a:endParaRPr lang="en-US" b="1" u="sng" dirty="0">
              <a:solidFill>
                <a:schemeClr val="tx1"/>
              </a:solidFill>
              <a:latin typeface="Centaur" panose="02030504050205020304" pitchFamily="18" charset="0"/>
            </a:endParaRPr>
          </a:p>
          <a:p>
            <a:pPr marL="0" indent="0">
              <a:lnSpc>
                <a:spcPct val="100000"/>
              </a:lnSpc>
              <a:spcBef>
                <a:spcPts val="0"/>
              </a:spcBef>
              <a:buNone/>
            </a:pPr>
            <a:r>
              <a:rPr lang="en-US" dirty="0">
                <a:solidFill>
                  <a:schemeClr val="tx1"/>
                </a:solidFill>
                <a:latin typeface="Centaur" panose="02030504050205020304" pitchFamily="18" charset="0"/>
              </a:rPr>
              <a:t>(Full-time/Part-time)</a:t>
            </a:r>
          </a:p>
          <a:p>
            <a:pPr marL="0" indent="0">
              <a:lnSpc>
                <a:spcPct val="100000"/>
              </a:lnSpc>
              <a:spcBef>
                <a:spcPts val="0"/>
              </a:spcBef>
              <a:buSzPct val="75000"/>
            </a:pPr>
            <a:endParaRPr lang="en-US" dirty="0">
              <a:solidFill>
                <a:schemeClr val="accent1">
                  <a:lumMod val="75000"/>
                </a:schemeClr>
              </a:solidFill>
              <a:latin typeface="Centaur" panose="02030504050205020304" pitchFamily="18" charset="0"/>
            </a:endParaRPr>
          </a:p>
          <a:p>
            <a:pPr marL="0" indent="0">
              <a:lnSpc>
                <a:spcPct val="100000"/>
              </a:lnSpc>
              <a:spcBef>
                <a:spcPts val="0"/>
              </a:spcBef>
              <a:buSzPct val="75000"/>
            </a:pPr>
            <a:r>
              <a:rPr lang="en-US" b="1" dirty="0">
                <a:solidFill>
                  <a:schemeClr val="accent1">
                    <a:lumMod val="75000"/>
                  </a:schemeClr>
                </a:solidFill>
                <a:latin typeface="Centaur" panose="02030504050205020304" pitchFamily="18" charset="0"/>
              </a:rPr>
              <a:t>Present</a:t>
            </a:r>
            <a:r>
              <a:rPr lang="en-US" dirty="0">
                <a:solidFill>
                  <a:schemeClr val="tx1"/>
                </a:solidFill>
                <a:latin typeface="Centaur" panose="02030504050205020304" pitchFamily="18" charset="0"/>
              </a:rPr>
              <a:t> themselves as Professionals in the field</a:t>
            </a:r>
          </a:p>
          <a:p>
            <a:pPr marL="0" indent="0">
              <a:lnSpc>
                <a:spcPct val="100000"/>
              </a:lnSpc>
              <a:spcBef>
                <a:spcPts val="0"/>
              </a:spcBef>
              <a:buSzPct val="75000"/>
            </a:pPr>
            <a:r>
              <a:rPr lang="en-US" b="1" dirty="0">
                <a:solidFill>
                  <a:schemeClr val="accent1">
                    <a:lumMod val="75000"/>
                  </a:schemeClr>
                </a:solidFill>
                <a:latin typeface="Centaur" panose="02030504050205020304" pitchFamily="18" charset="0"/>
              </a:rPr>
              <a:t>Engage</a:t>
            </a:r>
            <a:r>
              <a:rPr lang="en-US" dirty="0">
                <a:solidFill>
                  <a:schemeClr val="tx1"/>
                </a:solidFill>
                <a:latin typeface="Centaur" panose="02030504050205020304" pitchFamily="18" charset="0"/>
              </a:rPr>
              <a:t> clients (&amp; navigate difficult conversations)</a:t>
            </a:r>
          </a:p>
          <a:p>
            <a:pPr marL="0" indent="0">
              <a:lnSpc>
                <a:spcPct val="100000"/>
              </a:lnSpc>
              <a:spcBef>
                <a:spcPts val="0"/>
              </a:spcBef>
              <a:buSzPct val="75000"/>
            </a:pPr>
            <a:r>
              <a:rPr lang="en-US" b="1" dirty="0">
                <a:solidFill>
                  <a:schemeClr val="accent1">
                    <a:lumMod val="75000"/>
                  </a:schemeClr>
                </a:solidFill>
                <a:latin typeface="Centaur" panose="02030504050205020304" pitchFamily="18" charset="0"/>
              </a:rPr>
              <a:t>Function</a:t>
            </a:r>
            <a:r>
              <a:rPr lang="en-US" dirty="0">
                <a:solidFill>
                  <a:schemeClr val="tx1"/>
                </a:solidFill>
                <a:latin typeface="Centaur" panose="02030504050205020304" pitchFamily="18" charset="0"/>
              </a:rPr>
              <a:t> as case managers </a:t>
            </a:r>
          </a:p>
          <a:p>
            <a:pPr marL="0" indent="0">
              <a:lnSpc>
                <a:spcPct val="100000"/>
              </a:lnSpc>
              <a:spcBef>
                <a:spcPts val="0"/>
              </a:spcBef>
              <a:buSzPct val="75000"/>
            </a:pPr>
            <a:r>
              <a:rPr lang="en-US" b="1" dirty="0">
                <a:solidFill>
                  <a:schemeClr val="accent1">
                    <a:lumMod val="75000"/>
                  </a:schemeClr>
                </a:solidFill>
                <a:latin typeface="Centaur" panose="02030504050205020304" pitchFamily="18" charset="0"/>
              </a:rPr>
              <a:t>Assess</a:t>
            </a:r>
            <a:r>
              <a:rPr lang="en-US" dirty="0">
                <a:solidFill>
                  <a:schemeClr val="tx1"/>
                </a:solidFill>
                <a:latin typeface="Centaur" panose="02030504050205020304" pitchFamily="18" charset="0"/>
              </a:rPr>
              <a:t> needs and resources</a:t>
            </a:r>
          </a:p>
          <a:p>
            <a:pPr marL="0" indent="0">
              <a:lnSpc>
                <a:spcPct val="100000"/>
              </a:lnSpc>
              <a:spcBef>
                <a:spcPts val="0"/>
              </a:spcBef>
              <a:buSzPct val="75000"/>
            </a:pPr>
            <a:r>
              <a:rPr lang="en-US" b="1" dirty="0">
                <a:solidFill>
                  <a:schemeClr val="accent1">
                    <a:lumMod val="75000"/>
                  </a:schemeClr>
                </a:solidFill>
                <a:latin typeface="Centaur" panose="02030504050205020304" pitchFamily="18" charset="0"/>
              </a:rPr>
              <a:t>Obtain</a:t>
            </a:r>
            <a:r>
              <a:rPr lang="en-US" dirty="0">
                <a:solidFill>
                  <a:schemeClr val="tx1"/>
                </a:solidFill>
                <a:latin typeface="Centaur" panose="02030504050205020304" pitchFamily="18" charset="0"/>
              </a:rPr>
              <a:t> resources and provide referrals</a:t>
            </a:r>
          </a:p>
          <a:p>
            <a:pPr marL="0" indent="0">
              <a:lnSpc>
                <a:spcPct val="100000"/>
              </a:lnSpc>
              <a:spcBef>
                <a:spcPts val="0"/>
              </a:spcBef>
              <a:buSzPct val="75000"/>
            </a:pPr>
            <a:r>
              <a:rPr lang="en-US" b="1" dirty="0">
                <a:solidFill>
                  <a:schemeClr val="accent1">
                    <a:lumMod val="75000"/>
                  </a:schemeClr>
                </a:solidFill>
                <a:latin typeface="Centaur" panose="02030504050205020304" pitchFamily="18" charset="0"/>
              </a:rPr>
              <a:t>Evaluate</a:t>
            </a:r>
            <a:r>
              <a:rPr lang="en-US" dirty="0">
                <a:solidFill>
                  <a:schemeClr val="tx1"/>
                </a:solidFill>
                <a:latin typeface="Centaur" panose="02030504050205020304" pitchFamily="18" charset="0"/>
              </a:rPr>
              <a:t> resources and referrals</a:t>
            </a:r>
          </a:p>
          <a:p>
            <a:pPr marL="0" indent="0">
              <a:lnSpc>
                <a:spcPct val="100000"/>
              </a:lnSpc>
              <a:spcBef>
                <a:spcPts val="0"/>
              </a:spcBef>
              <a:buSzPct val="75000"/>
            </a:pPr>
            <a:r>
              <a:rPr lang="en-US" b="1" dirty="0">
                <a:solidFill>
                  <a:schemeClr val="accent1">
                    <a:lumMod val="75000"/>
                  </a:schemeClr>
                </a:solidFill>
                <a:latin typeface="Centaur" panose="02030504050205020304" pitchFamily="18" charset="0"/>
              </a:rPr>
              <a:t>Develop</a:t>
            </a:r>
            <a:r>
              <a:rPr lang="en-US" dirty="0">
                <a:solidFill>
                  <a:schemeClr val="tx1"/>
                </a:solidFill>
                <a:latin typeface="Centaur" panose="02030504050205020304" pitchFamily="18" charset="0"/>
              </a:rPr>
              <a:t> and </a:t>
            </a:r>
            <a:r>
              <a:rPr lang="en-US" b="1" dirty="0">
                <a:solidFill>
                  <a:schemeClr val="accent1">
                    <a:lumMod val="75000"/>
                  </a:schemeClr>
                </a:solidFill>
                <a:latin typeface="Centaur" panose="02030504050205020304" pitchFamily="18" charset="0"/>
              </a:rPr>
              <a:t>improve</a:t>
            </a:r>
            <a:r>
              <a:rPr lang="en-US" dirty="0">
                <a:solidFill>
                  <a:schemeClr val="tx1"/>
                </a:solidFill>
                <a:latin typeface="Centaur" panose="02030504050205020304" pitchFamily="18" charset="0"/>
              </a:rPr>
              <a:t> resources</a:t>
            </a:r>
          </a:p>
          <a:p>
            <a:pPr marL="0" indent="0">
              <a:lnSpc>
                <a:spcPct val="100000"/>
              </a:lnSpc>
              <a:spcBef>
                <a:spcPts val="0"/>
              </a:spcBef>
              <a:buSzPct val="75000"/>
            </a:pPr>
            <a:r>
              <a:rPr lang="en-US" b="1" dirty="0">
                <a:solidFill>
                  <a:schemeClr val="accent1">
                    <a:lumMod val="75000"/>
                  </a:schemeClr>
                </a:solidFill>
                <a:latin typeface="Centaur" panose="02030504050205020304" pitchFamily="18" charset="0"/>
              </a:rPr>
              <a:t>Learn</a:t>
            </a:r>
            <a:r>
              <a:rPr lang="en-US" dirty="0">
                <a:solidFill>
                  <a:schemeClr val="tx1"/>
                </a:solidFill>
                <a:latin typeface="Centaur" panose="02030504050205020304" pitchFamily="18" charset="0"/>
              </a:rPr>
              <a:t> Cultural Humility &amp; Cultural Competency</a:t>
            </a:r>
          </a:p>
          <a:p>
            <a:pPr marL="0" indent="0">
              <a:lnSpc>
                <a:spcPct val="100000"/>
              </a:lnSpc>
              <a:spcBef>
                <a:spcPts val="0"/>
              </a:spcBef>
              <a:buSzPct val="75000"/>
            </a:pPr>
            <a:r>
              <a:rPr lang="en-US" b="1" dirty="0">
                <a:solidFill>
                  <a:schemeClr val="accent1">
                    <a:lumMod val="75000"/>
                  </a:schemeClr>
                </a:solidFill>
                <a:latin typeface="Centaur" panose="02030504050205020304" pitchFamily="18" charset="0"/>
              </a:rPr>
              <a:t>Understand</a:t>
            </a:r>
            <a:r>
              <a:rPr lang="en-US" dirty="0">
                <a:solidFill>
                  <a:schemeClr val="tx1"/>
                </a:solidFill>
                <a:latin typeface="Centaur" panose="02030504050205020304" pitchFamily="18" charset="0"/>
              </a:rPr>
              <a:t> the operations of a Non-Profit Agency</a:t>
            </a:r>
          </a:p>
          <a:p>
            <a:pPr marL="0" indent="0">
              <a:lnSpc>
                <a:spcPct val="100000"/>
              </a:lnSpc>
              <a:spcBef>
                <a:spcPts val="0"/>
              </a:spcBef>
              <a:buSzPct val="75000"/>
            </a:pPr>
            <a:r>
              <a:rPr lang="en-US" b="1" dirty="0">
                <a:solidFill>
                  <a:schemeClr val="accent1">
                    <a:lumMod val="75000"/>
                  </a:schemeClr>
                </a:solidFill>
                <a:latin typeface="Centaur" panose="02030504050205020304" pitchFamily="18" charset="0"/>
              </a:rPr>
              <a:t>Learn </a:t>
            </a:r>
            <a:r>
              <a:rPr lang="en-US" dirty="0">
                <a:solidFill>
                  <a:schemeClr val="tx1"/>
                </a:solidFill>
                <a:latin typeface="Centaur" panose="02030504050205020304" pitchFamily="18" charset="0"/>
              </a:rPr>
              <a:t>how to become client advocates at the Micro and Macro levels</a:t>
            </a:r>
          </a:p>
          <a:p>
            <a:pPr marL="0" indent="0">
              <a:lnSpc>
                <a:spcPct val="100000"/>
              </a:lnSpc>
              <a:spcBef>
                <a:spcPts val="0"/>
              </a:spcBef>
              <a:buSzPct val="75000"/>
            </a:pPr>
            <a:r>
              <a:rPr lang="en-US" b="1" dirty="0">
                <a:solidFill>
                  <a:schemeClr val="accent1">
                    <a:lumMod val="75000"/>
                  </a:schemeClr>
                </a:solidFill>
                <a:latin typeface="Centaur" panose="02030504050205020304" pitchFamily="18" charset="0"/>
              </a:rPr>
              <a:t>Understand </a:t>
            </a:r>
            <a:r>
              <a:rPr lang="en-US" dirty="0">
                <a:solidFill>
                  <a:schemeClr val="tx1"/>
                </a:solidFill>
                <a:latin typeface="Centaur" panose="02030504050205020304" pitchFamily="18" charset="0"/>
              </a:rPr>
              <a:t>policies that impact their clients at the individual &amp; community levels</a:t>
            </a:r>
          </a:p>
          <a:p>
            <a:pPr marL="0" indent="0">
              <a:lnSpc>
                <a:spcPct val="100000"/>
              </a:lnSpc>
              <a:buNone/>
            </a:pPr>
            <a:endParaRPr lang="en-US" dirty="0">
              <a:solidFill>
                <a:schemeClr val="tx1"/>
              </a:solidFill>
            </a:endParaRPr>
          </a:p>
        </p:txBody>
      </p:sp>
      <p:sp>
        <p:nvSpPr>
          <p:cNvPr id="4" name="Date Placeholder 3"/>
          <p:cNvSpPr>
            <a:spLocks noGrp="1"/>
          </p:cNvSpPr>
          <p:nvPr>
            <p:ph type="dt" sz="half" idx="10"/>
          </p:nvPr>
        </p:nvSpPr>
        <p:spPr>
          <a:xfrm>
            <a:off x="765051" y="6375679"/>
            <a:ext cx="2329722" cy="348462"/>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2B5B18D4-2304-4721-9252-9E1D4521F9A3}" type="datetime1">
              <a:rPr kumimoji="0" lang="en-US" b="0" i="0" u="none" strike="noStrike" kern="1200" cap="none" spc="0" normalizeH="0" baseline="0" noProof="0" smtClean="0">
                <a:ln>
                  <a:noFill/>
                </a:ln>
                <a:effectLst/>
                <a:uLnTx/>
                <a:uFillTx/>
                <a:latin typeface="Euphemia"/>
                <a:ea typeface="+mn-ea"/>
                <a:cs typeface="+mn-cs"/>
              </a:rPr>
              <a:pPr marL="0" marR="0" lvl="0" indent="0" defTabSz="914400" rtl="0" eaLnBrk="1" fontAlgn="auto" latinLnBrk="0" hangingPunct="1">
                <a:spcBef>
                  <a:spcPts val="0"/>
                </a:spcBef>
                <a:spcAft>
                  <a:spcPts val="600"/>
                </a:spcAft>
                <a:buClrTx/>
                <a:buSzTx/>
                <a:buFontTx/>
                <a:buNone/>
                <a:tabLst/>
                <a:defRPr/>
              </a:pPr>
              <a:t>1/1/2022</a:t>
            </a:fld>
            <a:endParaRPr kumimoji="0" lang="en-US" b="0" i="0" u="none" strike="noStrike" kern="1200" cap="none" spc="0" normalizeH="0" baseline="0" noProof="0">
              <a:ln>
                <a:noFill/>
              </a:ln>
              <a:effectLst/>
              <a:uLnTx/>
              <a:uFillTx/>
              <a:latin typeface="Euphemia"/>
              <a:ea typeface="+mn-ea"/>
              <a:cs typeface="+mn-cs"/>
            </a:endParaRPr>
          </a:p>
        </p:txBody>
      </p:sp>
      <p:pic>
        <p:nvPicPr>
          <p:cNvPr id="5" name="Picture 4" descr="A person holding a tablet&#10;&#10;Description automatically generated with medium confidence">
            <a:extLst>
              <a:ext uri="{FF2B5EF4-FFF2-40B4-BE49-F238E27FC236}">
                <a16:creationId xmlns:a16="http://schemas.microsoft.com/office/drawing/2014/main" id="{C3569D09-B714-4877-9A0E-B8ABDBA19001}"/>
              </a:ext>
            </a:extLst>
          </p:cNvPr>
          <p:cNvPicPr>
            <a:picLocks noChangeAspect="1"/>
          </p:cNvPicPr>
          <p:nvPr/>
        </p:nvPicPr>
        <p:blipFill>
          <a:blip r:embed="rId2"/>
          <a:stretch>
            <a:fillRect/>
          </a:stretch>
        </p:blipFill>
        <p:spPr>
          <a:xfrm>
            <a:off x="8535419" y="2201281"/>
            <a:ext cx="3656581" cy="3799045"/>
          </a:xfrm>
          <a:prstGeom prst="rect">
            <a:avLst/>
          </a:prstGeom>
        </p:spPr>
      </p:pic>
    </p:spTree>
    <p:extLst>
      <p:ext uri="{BB962C8B-B14F-4D97-AF65-F5344CB8AC3E}">
        <p14:creationId xmlns:p14="http://schemas.microsoft.com/office/powerpoint/2010/main" val="296187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968C-ED2E-4E0C-978E-CCFE8B554DCF}"/>
              </a:ext>
            </a:extLst>
          </p:cNvPr>
          <p:cNvSpPr>
            <a:spLocks noGrp="1"/>
          </p:cNvSpPr>
          <p:nvPr>
            <p:ph type="title"/>
          </p:nvPr>
        </p:nvSpPr>
        <p:spPr>
          <a:xfrm>
            <a:off x="457201" y="121298"/>
            <a:ext cx="10720873" cy="886578"/>
          </a:xfrm>
        </p:spPr>
        <p:txBody>
          <a:bodyPr>
            <a:noAutofit/>
          </a:bodyPr>
          <a:lstStyle/>
          <a:p>
            <a:r>
              <a:rPr lang="en-US" sz="3600" dirty="0">
                <a:solidFill>
                  <a:schemeClr val="accent2">
                    <a:lumMod val="75000"/>
                  </a:schemeClr>
                </a:solidFill>
                <a:latin typeface="Algerian" panose="04020705040A02060702" pitchFamily="82" charset="0"/>
              </a:rPr>
              <a:t>Accreditation standards in field education:</a:t>
            </a:r>
          </a:p>
        </p:txBody>
      </p:sp>
      <p:sp>
        <p:nvSpPr>
          <p:cNvPr id="3" name="Content Placeholder 2">
            <a:extLst>
              <a:ext uri="{FF2B5EF4-FFF2-40B4-BE49-F238E27FC236}">
                <a16:creationId xmlns:a16="http://schemas.microsoft.com/office/drawing/2014/main" id="{E1BCAB8D-CB7C-488C-9F16-874047EA43FD}"/>
              </a:ext>
            </a:extLst>
          </p:cNvPr>
          <p:cNvSpPr>
            <a:spLocks noGrp="1"/>
          </p:cNvSpPr>
          <p:nvPr>
            <p:ph idx="1"/>
          </p:nvPr>
        </p:nvSpPr>
        <p:spPr>
          <a:xfrm>
            <a:off x="279918" y="1511559"/>
            <a:ext cx="11663266" cy="5141168"/>
          </a:xfrm>
        </p:spPr>
        <p:txBody>
          <a:bodyPr>
            <a:normAutofit fontScale="85000" lnSpcReduction="20000"/>
          </a:bodyPr>
          <a:lstStyle/>
          <a:p>
            <a:pPr marL="0" indent="0" algn="ctr">
              <a:buNone/>
            </a:pPr>
            <a:r>
              <a:rPr lang="en-US" b="1" u="sng" dirty="0"/>
              <a:t>CSWE - Educational Policies and Accreditation Standards (EPAS 2015)</a:t>
            </a:r>
          </a:p>
          <a:p>
            <a:pPr fontAlgn="ctr"/>
            <a:r>
              <a:rPr lang="en-US" b="1" dirty="0"/>
              <a:t>Demonstrate</a:t>
            </a:r>
            <a:r>
              <a:rPr lang="en-US" dirty="0"/>
              <a:t> Ethical and Professional Behavior</a:t>
            </a:r>
          </a:p>
          <a:p>
            <a:pPr fontAlgn="ctr"/>
            <a:r>
              <a:rPr lang="en-US" b="1" dirty="0"/>
              <a:t>Engage</a:t>
            </a:r>
            <a:r>
              <a:rPr lang="en-US" dirty="0"/>
              <a:t> Diversity and Difference in Practice</a:t>
            </a:r>
          </a:p>
          <a:p>
            <a:pPr fontAlgn="ctr"/>
            <a:r>
              <a:rPr lang="en-US" b="1" dirty="0"/>
              <a:t>Advance</a:t>
            </a:r>
            <a:r>
              <a:rPr lang="en-US" dirty="0"/>
              <a:t> Human Rights and Social, Economic, and Environmental Justice</a:t>
            </a:r>
          </a:p>
          <a:p>
            <a:pPr fontAlgn="ctr"/>
            <a:r>
              <a:rPr lang="en-US" b="1" dirty="0"/>
              <a:t>Engage </a:t>
            </a:r>
            <a:r>
              <a:rPr lang="en-US" dirty="0"/>
              <a:t>in Policy Practice (Social workers understand that human rights and social justice, as well as social welfare and services, are mediated by policy </a:t>
            </a:r>
            <a:r>
              <a:rPr lang="en-US" b="1" dirty="0"/>
              <a:t>and</a:t>
            </a:r>
            <a:r>
              <a:rPr lang="en-US" dirty="0"/>
              <a:t> its implementation at the federal, state, and local levels)</a:t>
            </a:r>
          </a:p>
          <a:p>
            <a:pPr fontAlgn="ctr"/>
            <a:r>
              <a:rPr lang="en-US" b="1" dirty="0"/>
              <a:t>Engage in </a:t>
            </a:r>
            <a:r>
              <a:rPr lang="en-US" dirty="0"/>
              <a:t>Practice-informed Research and Research-informed Practice</a:t>
            </a:r>
          </a:p>
          <a:p>
            <a:pPr fontAlgn="ctr"/>
            <a:r>
              <a:rPr lang="en-US" b="1" dirty="0"/>
              <a:t>Engage with </a:t>
            </a:r>
            <a:r>
              <a:rPr lang="en-US" dirty="0"/>
              <a:t>Individuals, Families, Groups, Organizations, and Communities</a:t>
            </a:r>
          </a:p>
          <a:p>
            <a:pPr fontAlgn="ctr"/>
            <a:r>
              <a:rPr lang="en-US" b="1" dirty="0"/>
              <a:t>Assess</a:t>
            </a:r>
            <a:r>
              <a:rPr lang="en-US" dirty="0"/>
              <a:t> Individuals, Families, Groups, Organizations, and Communities</a:t>
            </a:r>
          </a:p>
          <a:p>
            <a:pPr fontAlgn="ctr"/>
            <a:r>
              <a:rPr lang="en-US" b="1" dirty="0"/>
              <a:t>Intervene with </a:t>
            </a:r>
            <a:r>
              <a:rPr lang="en-US" dirty="0"/>
              <a:t>Individuals, Families, Groups, Organizations, and Communities</a:t>
            </a:r>
          </a:p>
          <a:p>
            <a:pPr fontAlgn="ctr"/>
            <a:r>
              <a:rPr lang="en-US" b="1" dirty="0"/>
              <a:t>Evaluate</a:t>
            </a:r>
            <a:r>
              <a:rPr lang="en-US" dirty="0"/>
              <a:t> Practice with Individuals, Families, Groups, Organizations, and Communities</a:t>
            </a:r>
          </a:p>
          <a:p>
            <a:endParaRPr lang="en-US" dirty="0"/>
          </a:p>
          <a:p>
            <a:pPr marL="0" indent="0">
              <a:buNone/>
            </a:pPr>
            <a:r>
              <a:rPr lang="en-US" b="1" dirty="0"/>
              <a:t>** Zoom Poll</a:t>
            </a:r>
          </a:p>
        </p:txBody>
      </p:sp>
    </p:spTree>
    <p:extLst>
      <p:ext uri="{BB962C8B-B14F-4D97-AF65-F5344CB8AC3E}">
        <p14:creationId xmlns:p14="http://schemas.microsoft.com/office/powerpoint/2010/main" val="30304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Custom 17">
      <a:dk1>
        <a:srgbClr val="000000"/>
      </a:dk1>
      <a:lt1>
        <a:srgbClr val="FFFFFF"/>
      </a:lt1>
      <a:dk2>
        <a:srgbClr val="000000"/>
      </a:dk2>
      <a:lt2>
        <a:srgbClr val="FFFFF3"/>
      </a:lt2>
      <a:accent1>
        <a:srgbClr val="000000"/>
      </a:accent1>
      <a:accent2>
        <a:srgbClr val="FFCC00"/>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cademic Literature 16x9">
  <a:themeElements>
    <a:clrScheme name="Custom 17">
      <a:dk1>
        <a:srgbClr val="000000"/>
      </a:dk1>
      <a:lt1>
        <a:srgbClr val="FFFFFF"/>
      </a:lt1>
      <a:dk2>
        <a:srgbClr val="000000"/>
      </a:dk2>
      <a:lt2>
        <a:srgbClr val="FFFFF3"/>
      </a:lt2>
      <a:accent1>
        <a:srgbClr val="000000"/>
      </a:accent1>
      <a:accent2>
        <a:srgbClr val="FFCC00"/>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TC103457515[[fn=View]]</Template>
  <TotalTime>0</TotalTime>
  <Words>3502</Words>
  <Application>Microsoft Office PowerPoint</Application>
  <PresentationFormat>Widescreen</PresentationFormat>
  <Paragraphs>424</Paragraphs>
  <Slides>50</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Algerian</vt:lpstr>
      <vt:lpstr>Arial</vt:lpstr>
      <vt:lpstr>Calibri</vt:lpstr>
      <vt:lpstr>Centaur</vt:lpstr>
      <vt:lpstr>Euphemia</vt:lpstr>
      <vt:lpstr>Plantagenet Cherokee</vt:lpstr>
      <vt:lpstr>Wingdings</vt:lpstr>
      <vt:lpstr>Academic Literature 16x9</vt:lpstr>
      <vt:lpstr>1_Academic Literature 16x9</vt:lpstr>
      <vt:lpstr> Field Instructor Orientation to Field Education  Spring 2022</vt:lpstr>
      <vt:lpstr>Welcome to all Field Instructors!</vt:lpstr>
      <vt:lpstr>Field Education Faculty and Staff</vt:lpstr>
      <vt:lpstr>Important Dates-Spring 2022</vt:lpstr>
      <vt:lpstr>Full-Time BSW Students:</vt:lpstr>
      <vt:lpstr>The elephant in the room:  COVID 19 What does field look like in a  post-covid world?</vt:lpstr>
      <vt:lpstr>FREQUENTLY ASKED QUESTIONS:</vt:lpstr>
      <vt:lpstr>What will my Intern be doing?</vt:lpstr>
      <vt:lpstr>Accreditation standards in field education:</vt:lpstr>
      <vt:lpstr>Field seminar and field internship classes:  An Integrated approach to field</vt:lpstr>
      <vt:lpstr>Questions:</vt:lpstr>
      <vt:lpstr>Roles in Field Education:</vt:lpstr>
      <vt:lpstr>Field Office Faculty &amp; Staff:</vt:lpstr>
      <vt:lpstr>Field Seminar Instructor:</vt:lpstr>
      <vt:lpstr>Field Seminar Instructor/Liaison</vt:lpstr>
      <vt:lpstr>Purpose of Field Seminar Class</vt:lpstr>
      <vt:lpstr>Agency Roles</vt:lpstr>
      <vt:lpstr>Role of Agency Field Instructor</vt:lpstr>
      <vt:lpstr>Role of Agency Field Instructor</vt:lpstr>
      <vt:lpstr>Role of Agency Field Instructor</vt:lpstr>
      <vt:lpstr>Helping Students become Familiar:</vt:lpstr>
      <vt:lpstr>Helping Students Become Familiar:</vt:lpstr>
      <vt:lpstr>Learning Activities for Students in Field</vt:lpstr>
      <vt:lpstr>Field Documents &amp;  Student Assignments</vt:lpstr>
      <vt:lpstr>IPT – Getting Started</vt:lpstr>
      <vt:lpstr>IPT-Field Forms</vt:lpstr>
      <vt:lpstr>IPT- Field Forms</vt:lpstr>
      <vt:lpstr>IPT- Record of Field Hours</vt:lpstr>
      <vt:lpstr>IPT- Supervisory Log</vt:lpstr>
      <vt:lpstr>IPT- Supervisory Log</vt:lpstr>
      <vt:lpstr>IPT- Field Forms</vt:lpstr>
      <vt:lpstr>Learning Contract (Blank)</vt:lpstr>
      <vt:lpstr>IPT- Learning Contract (Sample)</vt:lpstr>
      <vt:lpstr>Field Documents &amp; Student Assignments</vt:lpstr>
      <vt:lpstr>FCAI- Semester Evaluation of the Student</vt:lpstr>
      <vt:lpstr>Accreditation Standards in  Field Education</vt:lpstr>
      <vt:lpstr>Accreditation Standards in  Field Education</vt:lpstr>
      <vt:lpstr>Evaluation of Student &amp; Performance Improvement Plans</vt:lpstr>
      <vt:lpstr>Questions:</vt:lpstr>
      <vt:lpstr>Your Student:  What You Can Expect</vt:lpstr>
      <vt:lpstr>Field Information Provided to Students</vt:lpstr>
      <vt:lpstr>Field Information Provided to Students</vt:lpstr>
      <vt:lpstr>Field Information Provided  to Students</vt:lpstr>
      <vt:lpstr>Field Information Provided to Students</vt:lpstr>
      <vt:lpstr>Field Information Provided  to Students</vt:lpstr>
      <vt:lpstr>Agency Time-off/Holiday/Vacation Policies </vt:lpstr>
      <vt:lpstr>Attendance</vt:lpstr>
      <vt:lpstr>Yearly Events:  </vt:lpstr>
      <vt:lpstr>Certificate of Participation (tuition voucher)</vt:lpstr>
      <vt:lpstr>Sincere Appreciation From Field Office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2013-12-16T18:28:41Z</dcterms:created>
  <dcterms:modified xsi:type="dcterms:W3CDTF">2022-01-01T19:39:53Z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